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3" r:id="rId8"/>
    <p:sldId id="262"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2D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5" autoAdjust="0"/>
    <p:restoredTop sz="94660"/>
  </p:normalViewPr>
  <p:slideViewPr>
    <p:cSldViewPr>
      <p:cViewPr varScale="1">
        <p:scale>
          <a:sx n="86" d="100"/>
          <a:sy n="86" d="100"/>
        </p:scale>
        <p:origin x="-51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01.12.2021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01.12.2021</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wedge/>
  </p:transition>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video" Target="file:///C:\Users\ITIS\Desktop\&#1053;&#1077;&#1076;&#1077;&#1083;&#1103;%20&#1072;&#1085;&#1075;&#1083;&#1080;&#1081;&#1089;&#1082;&#1086;&#1075;&#1086;\&#1044;&#1083;&#1103;%20&#1087;&#1088;&#1077;&#1079;&#1077;&#1085;&#1090;&#1072;&#1094;&#1080;&#1080;\videoplayback%20(5).avi"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xml"/><Relationship Id="rId1" Type="http://schemas.openxmlformats.org/officeDocument/2006/relationships/video" Target="file:///C:\Users\ITIS\Desktop\&#1053;&#1077;&#1076;&#1077;&#1083;&#1103;%20&#1072;&#1085;&#1075;&#1083;&#1080;&#1081;&#1089;&#1082;&#1086;&#1075;&#1086;\&#1044;&#1083;&#1103;%20&#1087;&#1088;&#1077;&#1079;&#1077;&#1085;&#1090;&#1072;&#1094;&#1080;&#1080;\videoplayback%20(4).avi" TargetMode="Externa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2.xml"/><Relationship Id="rId7" Type="http://schemas.openxmlformats.org/officeDocument/2006/relationships/image" Target="../media/image14.jpeg"/><Relationship Id="rId2" Type="http://schemas.openxmlformats.org/officeDocument/2006/relationships/video" Target="file:///C:\Users\ITIS\Desktop\&#1053;&#1077;&#1076;&#1077;&#1083;&#1103;%20&#1072;&#1085;&#1075;&#1083;&#1080;&#1081;&#1089;&#1082;&#1086;&#1075;&#1086;\&#1044;&#1083;&#1103;%20&#1087;&#1088;&#1077;&#1079;&#1077;&#1085;&#1090;&#1072;&#1094;&#1080;&#1080;\videoplayback%20(3).avi" TargetMode="External"/><Relationship Id="rId1" Type="http://schemas.openxmlformats.org/officeDocument/2006/relationships/video" Target="file:///C:\Users\ITIS\Desktop\&#1053;&#1077;&#1076;&#1077;&#1083;&#1103;%20&#1072;&#1085;&#1075;&#1083;&#1080;&#1081;&#1089;&#1082;&#1086;&#1075;&#1086;\&#1044;&#1083;&#1103;%20&#1087;&#1088;&#1077;&#1079;&#1077;&#1085;&#1090;&#1072;&#1094;&#1080;&#1080;\videoplayback%20(1).avi" TargetMode="Externa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9.jpeg"/><Relationship Id="rId9" Type="http://schemas.openxmlformats.org/officeDocument/2006/relationships/image" Target="../media/image16.jpeg"/></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ITIS\Desktop\Неделя английского\Для презентации\brit.jpg"/>
          <p:cNvPicPr>
            <a:picLocks noChangeAspect="1" noChangeArrowheads="1"/>
          </p:cNvPicPr>
          <p:nvPr/>
        </p:nvPicPr>
        <p:blipFill>
          <a:blip r:embed="rId2" cstate="print"/>
          <a:srcRect/>
          <a:stretch>
            <a:fillRect/>
          </a:stretch>
        </p:blipFill>
        <p:spPr bwMode="auto">
          <a:xfrm>
            <a:off x="428596" y="1785926"/>
            <a:ext cx="8196274" cy="4684398"/>
          </a:xfrm>
          <a:prstGeom prst="rect">
            <a:avLst/>
          </a:prstGeom>
          <a:ln>
            <a:noFill/>
          </a:ln>
          <a:effectLst>
            <a:softEdge rad="317500"/>
          </a:effectLst>
        </p:spPr>
      </p:pic>
      <p:sp>
        <p:nvSpPr>
          <p:cNvPr id="5" name="Прямоугольник 4"/>
          <p:cNvSpPr/>
          <p:nvPr/>
        </p:nvSpPr>
        <p:spPr>
          <a:xfrm>
            <a:off x="1334280" y="500042"/>
            <a:ext cx="6413039" cy="1200329"/>
          </a:xfrm>
          <a:prstGeom prst="rect">
            <a:avLst/>
          </a:prstGeom>
          <a:noFill/>
        </p:spPr>
        <p:txBody>
          <a:bodyPr wrap="none" lIns="91440" tIns="45720" rIns="91440" bIns="45720">
            <a:spAutoFit/>
          </a:bodyPr>
          <a:lstStyle/>
          <a:p>
            <a:pPr algn="ctr"/>
            <a:r>
              <a:rPr lang="en-US" sz="3600" b="1" spc="100" dirty="0" smtClean="0">
                <a:ln w="18000">
                  <a:solidFill>
                    <a:srgbClr val="0032D0"/>
                  </a:solidFill>
                  <a:prstDash val="solid"/>
                </a:ln>
                <a:solidFill>
                  <a:srgbClr val="FF0000"/>
                </a:solidFill>
                <a:effectLst>
                  <a:outerShdw blurRad="60007" dist="310007" dir="7680000" sy="30000" kx="1300200" algn="ctr" rotWithShape="0">
                    <a:prstClr val="black">
                      <a:alpha val="32000"/>
                    </a:prstClr>
                  </a:outerShdw>
                </a:effectLst>
                <a:latin typeface="Arial Black" pitchFamily="34" charset="0"/>
              </a:rPr>
              <a:t>How much do we know </a:t>
            </a:r>
          </a:p>
          <a:p>
            <a:pPr algn="ctr"/>
            <a:r>
              <a:rPr lang="en-US" sz="3600" b="1" spc="100" dirty="0" smtClean="0">
                <a:ln w="18000">
                  <a:solidFill>
                    <a:srgbClr val="0032D0"/>
                  </a:solidFill>
                  <a:prstDash val="solid"/>
                </a:ln>
                <a:solidFill>
                  <a:srgbClr val="FF0000"/>
                </a:solidFill>
                <a:effectLst>
                  <a:outerShdw blurRad="60007" dist="310007" dir="7680000" sy="30000" kx="1300200" algn="ctr" rotWithShape="0">
                    <a:prstClr val="black">
                      <a:alpha val="32000"/>
                    </a:prstClr>
                  </a:outerShdw>
                </a:effectLst>
                <a:latin typeface="Arial Black" pitchFamily="34" charset="0"/>
              </a:rPr>
              <a:t>about Great Britain </a:t>
            </a:r>
            <a:r>
              <a:rPr lang="ru-RU" sz="3600" b="1" cap="none" spc="100" dirty="0" smtClean="0">
                <a:ln w="18000">
                  <a:solidFill>
                    <a:srgbClr val="0032D0"/>
                  </a:solidFill>
                  <a:prstDash val="solid"/>
                </a:ln>
                <a:solidFill>
                  <a:srgbClr val="FF0000"/>
                </a:solidFill>
                <a:effectLst>
                  <a:outerShdw blurRad="60007" dist="310007" dir="7680000" sy="30000" kx="1300200" algn="ctr" rotWithShape="0">
                    <a:prstClr val="black">
                      <a:alpha val="32000"/>
                    </a:prstClr>
                  </a:outerShdw>
                </a:effectLst>
                <a:latin typeface="Arial Black" pitchFamily="34" charset="0"/>
              </a:rPr>
              <a:t>?</a:t>
            </a:r>
            <a:endParaRPr lang="ru-RU" sz="3600" b="1" cap="none" spc="100" dirty="0">
              <a:ln w="18000">
                <a:solidFill>
                  <a:srgbClr val="0032D0"/>
                </a:solidFill>
                <a:prstDash val="solid"/>
              </a:ln>
              <a:solidFill>
                <a:srgbClr val="FF0000"/>
              </a:solidFill>
              <a:effectLst>
                <a:outerShdw blurRad="60007" dist="310007" dir="7680000" sy="30000" kx="1300200" algn="ctr" rotWithShape="0">
                  <a:prstClr val="black">
                    <a:alpha val="32000"/>
                  </a:prstClr>
                </a:outerShdw>
              </a:effectLst>
              <a:latin typeface="Arial Black" pitchFamily="34" charset="0"/>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1670" y="285728"/>
            <a:ext cx="5357850" cy="523220"/>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Great Britain gave the world</a:t>
            </a:r>
            <a:r>
              <a:rPr lang="ru-RU"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a:t>
            </a:r>
            <a:endParaRPr lang="ru-RU" sz="2800"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endParaRPr>
          </a:p>
        </p:txBody>
      </p:sp>
      <p:sp>
        <p:nvSpPr>
          <p:cNvPr id="6" name="Прямоугольник 5"/>
          <p:cNvSpPr/>
          <p:nvPr/>
        </p:nvSpPr>
        <p:spPr>
          <a:xfrm>
            <a:off x="357158" y="857232"/>
            <a:ext cx="8429684" cy="1477328"/>
          </a:xfrm>
          <a:prstGeom prst="rect">
            <a:avLst/>
          </a:prstGeom>
        </p:spPr>
        <p:txBody>
          <a:bodyPr wrap="square">
            <a:spAutoFit/>
          </a:bodyPr>
          <a:lstStyle/>
          <a:p>
            <a:pPr algn="just"/>
            <a:r>
              <a:rPr lang="ru-RU" b="1" dirty="0" smtClean="0"/>
              <a:t>Всемирная паутина (англ. </a:t>
            </a:r>
            <a:r>
              <a:rPr lang="ru-RU" b="1" dirty="0" err="1" smtClean="0"/>
              <a:t>World</a:t>
            </a:r>
            <a:r>
              <a:rPr lang="ru-RU" b="1" dirty="0" smtClean="0"/>
              <a:t> </a:t>
            </a:r>
            <a:r>
              <a:rPr lang="ru-RU" b="1" dirty="0" err="1" smtClean="0"/>
              <a:t>Wide</a:t>
            </a:r>
            <a:r>
              <a:rPr lang="ru-RU" b="1" dirty="0" smtClean="0"/>
              <a:t> </a:t>
            </a:r>
            <a:r>
              <a:rPr lang="ru-RU" b="1" dirty="0" err="1" smtClean="0"/>
              <a:t>Web</a:t>
            </a:r>
            <a:r>
              <a:rPr lang="ru-RU" b="1" dirty="0" smtClean="0"/>
              <a:t>) — распределенная система, предоставляющая доступ к связанным между собой документам, расположенным на различных компьютерах, подключенных к Интернету. Всемирную паутину изобрел в 1989 г. британский ученый Тим </a:t>
            </a:r>
            <a:r>
              <a:rPr lang="ru-RU" b="1" dirty="0" err="1" smtClean="0"/>
              <a:t>Бернерс-Ли</a:t>
            </a:r>
            <a:r>
              <a:rPr lang="ru-RU" b="1" dirty="0" smtClean="0"/>
              <a:t>. Он также является автором технологий HTTP, URI/URL и HTML.</a:t>
            </a:r>
            <a:endParaRPr lang="ru-RU" dirty="0"/>
          </a:p>
        </p:txBody>
      </p:sp>
      <p:sp>
        <p:nvSpPr>
          <p:cNvPr id="7" name="Прямоугольник 6"/>
          <p:cNvSpPr/>
          <p:nvPr/>
        </p:nvSpPr>
        <p:spPr>
          <a:xfrm>
            <a:off x="357158" y="5300505"/>
            <a:ext cx="8429684" cy="1200329"/>
          </a:xfrm>
          <a:prstGeom prst="rect">
            <a:avLst/>
          </a:prstGeom>
        </p:spPr>
        <p:txBody>
          <a:bodyPr wrap="square">
            <a:spAutoFit/>
          </a:bodyPr>
          <a:lstStyle/>
          <a:p>
            <a:pPr algn="just"/>
            <a:r>
              <a:rPr lang="en-US" b="1" dirty="0" smtClean="0"/>
              <a:t>The World Wide Web is a distributed system that provides access to interconnected documents located on various computers connected to the Internet. The World Wide Web was invented in 1989 by British scientist Tim Berners-Lee. He is also the author of HTTP, URI/URL and HTML technologies.</a:t>
            </a:r>
            <a:endParaRPr lang="ru-RU" dirty="0"/>
          </a:p>
        </p:txBody>
      </p:sp>
      <p:pic>
        <p:nvPicPr>
          <p:cNvPr id="2050" name="Picture 2" descr="C:\Users\ITIS\Desktop\Неделя английского\стенгазеты\для стенгазеты\1_54.jpg"/>
          <p:cNvPicPr>
            <a:picLocks noChangeAspect="1" noChangeArrowheads="1"/>
          </p:cNvPicPr>
          <p:nvPr/>
        </p:nvPicPr>
        <p:blipFill>
          <a:blip r:embed="rId2" cstate="print"/>
          <a:srcRect/>
          <a:stretch>
            <a:fillRect/>
          </a:stretch>
        </p:blipFill>
        <p:spPr bwMode="auto">
          <a:xfrm>
            <a:off x="2325726" y="2357430"/>
            <a:ext cx="4246538" cy="2831025"/>
          </a:xfrm>
          <a:prstGeom prst="rect">
            <a:avLst/>
          </a:prstGeom>
          <a:ln>
            <a:noFill/>
          </a:ln>
          <a:effectLst>
            <a:softEdge rad="112500"/>
          </a:effectLst>
        </p:spPr>
      </p:pic>
    </p:spTree>
  </p:cSld>
  <p:clrMapOvr>
    <a:masterClrMapping/>
  </p:clrMapOvr>
  <p:transition spd="slow">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1670" y="285728"/>
            <a:ext cx="5357850" cy="523220"/>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Great Britain gave the world</a:t>
            </a:r>
            <a:r>
              <a:rPr lang="ru-RU"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a:t>
            </a:r>
            <a:endParaRPr lang="ru-RU" sz="2800"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endParaRPr>
          </a:p>
        </p:txBody>
      </p:sp>
      <p:sp>
        <p:nvSpPr>
          <p:cNvPr id="3073" name="Rectangle 1"/>
          <p:cNvSpPr>
            <a:spLocks noChangeArrowheads="1"/>
          </p:cNvSpPr>
          <p:nvPr/>
        </p:nvSpPr>
        <p:spPr bwMode="auto">
          <a:xfrm>
            <a:off x="357191" y="908904"/>
            <a:ext cx="8429651"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Calibri" pitchFamily="34" charset="0"/>
                <a:cs typeface="Times New Roman" pitchFamily="18" charset="0"/>
              </a:rPr>
              <a:t>24 марта 1802 г. английский изобретатель Ричард </a:t>
            </a:r>
            <a:r>
              <a:rPr kumimoji="0" lang="ru-RU" sz="1600" b="1" i="0" u="none" strike="noStrike" cap="none" normalizeH="0" baseline="0" dirty="0" err="1" smtClean="0">
                <a:ln>
                  <a:noFill/>
                </a:ln>
                <a:solidFill>
                  <a:schemeClr val="tx1"/>
                </a:solidFill>
                <a:effectLst/>
                <a:ea typeface="Calibri" pitchFamily="34" charset="0"/>
                <a:cs typeface="Times New Roman" pitchFamily="18" charset="0"/>
              </a:rPr>
              <a:t>Тревитик</a:t>
            </a:r>
            <a:r>
              <a:rPr kumimoji="0" lang="ru-RU" sz="1600" b="1" i="0" u="none" strike="noStrike" cap="none" normalizeH="0" baseline="0" dirty="0" smtClean="0">
                <a:ln>
                  <a:noFill/>
                </a:ln>
                <a:solidFill>
                  <a:schemeClr val="tx1"/>
                </a:solidFill>
                <a:effectLst/>
                <a:ea typeface="Calibri" pitchFamily="34" charset="0"/>
                <a:cs typeface="Times New Roman" pitchFamily="18" charset="0"/>
              </a:rPr>
              <a:t> получил первый патент на паровоз.</a:t>
            </a:r>
            <a:r>
              <a:rPr kumimoji="0" lang="ru-RU" sz="1600" b="1" i="0" u="none" strike="noStrike" cap="none" normalizeH="0" dirty="0" smtClean="0">
                <a:ln>
                  <a:noFill/>
                </a:ln>
                <a:solidFill>
                  <a:schemeClr val="tx1"/>
                </a:solidFill>
                <a:effectLst/>
                <a:ea typeface="Calibri" pitchFamily="34" charset="0"/>
                <a:cs typeface="Times New Roman" pitchFamily="18" charset="0"/>
              </a:rPr>
              <a:t> </a:t>
            </a:r>
            <a:r>
              <a:rPr kumimoji="0" lang="ru-RU" sz="1600" b="1" i="0" u="none" strike="noStrike" cap="none" normalizeH="0" baseline="0" dirty="0" smtClean="0">
                <a:ln>
                  <a:noFill/>
                </a:ln>
                <a:solidFill>
                  <a:schemeClr val="tx1"/>
                </a:solidFill>
                <a:effectLst/>
                <a:ea typeface="Calibri" pitchFamily="34" charset="0"/>
                <a:cs typeface="Times New Roman" pitchFamily="18" charset="0"/>
              </a:rPr>
              <a:t>Ричард </a:t>
            </a:r>
            <a:r>
              <a:rPr kumimoji="0" lang="ru-RU" sz="1600" b="1" i="0" u="none" strike="noStrike" cap="none" normalizeH="0" baseline="0" dirty="0" err="1" smtClean="0">
                <a:ln>
                  <a:noFill/>
                </a:ln>
                <a:solidFill>
                  <a:schemeClr val="tx1"/>
                </a:solidFill>
                <a:effectLst/>
                <a:ea typeface="Calibri" pitchFamily="34" charset="0"/>
                <a:cs typeface="Times New Roman" pitchFamily="18" charset="0"/>
              </a:rPr>
              <a:t>Тревитик</a:t>
            </a:r>
            <a:r>
              <a:rPr kumimoji="0" lang="ru-RU" sz="1600" b="1" i="0" u="none" strike="noStrike" cap="none" normalizeH="0" baseline="0" dirty="0" smtClean="0">
                <a:ln>
                  <a:noFill/>
                </a:ln>
                <a:solidFill>
                  <a:schemeClr val="tx1"/>
                </a:solidFill>
                <a:effectLst/>
                <a:ea typeface="Calibri" pitchFamily="34" charset="0"/>
                <a:cs typeface="Times New Roman" pitchFamily="18" charset="0"/>
              </a:rPr>
              <a:t> опытным путем доказал, что сила трения гладких колес паровоза о гладкие рельсы совершенно достаточна для движения локомотива. Таким образом, он совершил революцию в транспортной индустрии.</a:t>
            </a:r>
            <a:r>
              <a:rPr kumimoji="0" lang="ru-RU" sz="1600" b="0" i="0" u="none" strike="noStrike" cap="none" normalizeH="0" baseline="0" dirty="0" smtClean="0">
                <a:ln>
                  <a:noFill/>
                </a:ln>
                <a:solidFill>
                  <a:schemeClr val="tx1"/>
                </a:solidFill>
                <a:effectLst/>
                <a:cs typeface="Arial" pitchFamily="34" charset="0"/>
              </a:rPr>
              <a:t> </a:t>
            </a:r>
          </a:p>
        </p:txBody>
      </p:sp>
      <p:sp>
        <p:nvSpPr>
          <p:cNvPr id="8" name="Прямоугольник 7"/>
          <p:cNvSpPr/>
          <p:nvPr/>
        </p:nvSpPr>
        <p:spPr>
          <a:xfrm>
            <a:off x="428596" y="5177395"/>
            <a:ext cx="8429684" cy="1077218"/>
          </a:xfrm>
          <a:prstGeom prst="rect">
            <a:avLst/>
          </a:prstGeom>
        </p:spPr>
        <p:txBody>
          <a:bodyPr wrap="square">
            <a:spAutoFit/>
          </a:bodyPr>
          <a:lstStyle/>
          <a:p>
            <a:pPr algn="just"/>
            <a:r>
              <a:rPr lang="en-US" sz="1600" b="1" dirty="0" smtClean="0"/>
              <a:t>On March 24, 1802, the English inventor Richard Trevithick received the first patent for a steam locomotive. Richard Trevithick experimentally proved that the friction force of the smooth wheels of a locomotive is absolutely sufficient for the movement of the locomotive. </a:t>
            </a:r>
            <a:r>
              <a:rPr lang="ru-RU" sz="1600" b="1" dirty="0" err="1" smtClean="0"/>
              <a:t>Thus</a:t>
            </a:r>
            <a:r>
              <a:rPr lang="ru-RU" sz="1600" b="1" dirty="0" smtClean="0"/>
              <a:t>, </a:t>
            </a:r>
            <a:r>
              <a:rPr lang="en-US" sz="1600" b="1" dirty="0" smtClean="0"/>
              <a:t>it</a:t>
            </a:r>
            <a:r>
              <a:rPr lang="ru-RU" sz="1600" b="1" dirty="0" smtClean="0"/>
              <a:t> </a:t>
            </a:r>
            <a:r>
              <a:rPr lang="ru-RU" sz="1600" b="1" dirty="0" err="1" smtClean="0"/>
              <a:t>revolutionized</a:t>
            </a:r>
            <a:r>
              <a:rPr lang="ru-RU" sz="1600" b="1" dirty="0" smtClean="0"/>
              <a:t> </a:t>
            </a:r>
            <a:r>
              <a:rPr lang="ru-RU" sz="1600" b="1" dirty="0" err="1" smtClean="0"/>
              <a:t>the</a:t>
            </a:r>
            <a:r>
              <a:rPr lang="ru-RU" sz="1600" b="1" dirty="0" smtClean="0"/>
              <a:t> </a:t>
            </a:r>
            <a:r>
              <a:rPr lang="ru-RU" sz="1600" b="1" dirty="0" err="1" smtClean="0"/>
              <a:t>transportation</a:t>
            </a:r>
            <a:r>
              <a:rPr lang="ru-RU" sz="1600" b="1" dirty="0" smtClean="0"/>
              <a:t> </a:t>
            </a:r>
            <a:r>
              <a:rPr lang="ru-RU" sz="1600" b="1" dirty="0" err="1" smtClean="0"/>
              <a:t>industry</a:t>
            </a:r>
            <a:r>
              <a:rPr lang="ru-RU" sz="1600" b="1" dirty="0" smtClean="0"/>
              <a:t>.</a:t>
            </a:r>
            <a:endParaRPr lang="ru-RU" sz="1600" dirty="0"/>
          </a:p>
        </p:txBody>
      </p:sp>
      <p:pic>
        <p:nvPicPr>
          <p:cNvPr id="7" name="videoplayback (5).avi">
            <a:hlinkClick r:id="" action="ppaction://media"/>
          </p:cNvPr>
          <p:cNvPicPr>
            <a:picLocks noRot="1" noChangeAspect="1"/>
          </p:cNvPicPr>
          <p:nvPr>
            <a:videoFile r:link="rId1"/>
          </p:nvPr>
        </p:nvPicPr>
        <p:blipFill>
          <a:blip r:embed="rId3" cstate="print"/>
          <a:stretch>
            <a:fillRect/>
          </a:stretch>
        </p:blipFill>
        <p:spPr>
          <a:xfrm>
            <a:off x="2000250" y="2095490"/>
            <a:ext cx="4572014" cy="3048009"/>
          </a:xfrm>
          <a:prstGeom prst="rect">
            <a:avLst/>
          </a:prstGeom>
        </p:spPr>
      </p:pic>
    </p:spTree>
  </p:cSld>
  <p:clrMapOvr>
    <a:masterClrMapping/>
  </p:clrMapOvr>
  <p:transition spd="slow">
    <p:wedge/>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1670" y="285728"/>
            <a:ext cx="5357850" cy="523220"/>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Great Britain gave the world</a:t>
            </a:r>
            <a:r>
              <a:rPr lang="ru-RU"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a:t>
            </a:r>
            <a:endParaRPr lang="ru-RU" sz="2800"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endParaRPr>
          </a:p>
        </p:txBody>
      </p:sp>
      <p:sp>
        <p:nvSpPr>
          <p:cNvPr id="6" name="Прямоугольник 5"/>
          <p:cNvSpPr/>
          <p:nvPr/>
        </p:nvSpPr>
        <p:spPr>
          <a:xfrm>
            <a:off x="214282" y="785794"/>
            <a:ext cx="8643998" cy="1754326"/>
          </a:xfrm>
          <a:prstGeom prst="rect">
            <a:avLst/>
          </a:prstGeom>
        </p:spPr>
        <p:txBody>
          <a:bodyPr wrap="square">
            <a:spAutoFit/>
          </a:bodyPr>
          <a:lstStyle/>
          <a:p>
            <a:pPr algn="just"/>
            <a:r>
              <a:rPr lang="ru-RU" b="1" dirty="0" smtClean="0"/>
              <a:t>Александр Грэхем Белл родился 3 марта 1847 г. в Эдинбурге. Александр получил диплом врача-физиолога в Лондонском университетском колледже. В 1871 г. семья Белла эмигрировала в США, где он основал школу для глухих детей. Чтобы хоть как-то им помочь, ученый взялся исследовать природу вибраций. Результаты исследований Белла легли в основу будущего телефонного аппарата. В 1876 г. состоялся первый сеанс телефонной связи.</a:t>
            </a:r>
            <a:endParaRPr lang="ru-RU" dirty="0"/>
          </a:p>
        </p:txBody>
      </p:sp>
      <p:sp>
        <p:nvSpPr>
          <p:cNvPr id="7" name="Прямоугольник 6"/>
          <p:cNvSpPr/>
          <p:nvPr/>
        </p:nvSpPr>
        <p:spPr>
          <a:xfrm>
            <a:off x="214282" y="5032260"/>
            <a:ext cx="8643998" cy="1754326"/>
          </a:xfrm>
          <a:prstGeom prst="rect">
            <a:avLst/>
          </a:prstGeom>
        </p:spPr>
        <p:txBody>
          <a:bodyPr wrap="square">
            <a:spAutoFit/>
          </a:bodyPr>
          <a:lstStyle/>
          <a:p>
            <a:pPr algn="just"/>
            <a:r>
              <a:rPr lang="en-US" b="1" dirty="0" smtClean="0"/>
              <a:t>Alexander Graham Bell was born on March 3, 1847 in Edinburgh. Alexander received a degree in physiology from University College London. In 1871, Bell's family emigrated to the United States, where he founded a school for deaf children. In order to help them somehow, the scientist undertook to investigate the nature of vibrations. The results of Bell's research formed the basis of the future telephone. </a:t>
            </a:r>
            <a:r>
              <a:rPr lang="ru-RU" b="1" dirty="0" err="1" smtClean="0"/>
              <a:t>In</a:t>
            </a:r>
            <a:r>
              <a:rPr lang="ru-RU" b="1" dirty="0" smtClean="0"/>
              <a:t> 1876, </a:t>
            </a:r>
            <a:r>
              <a:rPr lang="ru-RU" b="1" dirty="0" err="1" smtClean="0"/>
              <a:t>the</a:t>
            </a:r>
            <a:r>
              <a:rPr lang="ru-RU" b="1" dirty="0" smtClean="0"/>
              <a:t> </a:t>
            </a:r>
            <a:r>
              <a:rPr lang="ru-RU" b="1" dirty="0" err="1" smtClean="0"/>
              <a:t>first</a:t>
            </a:r>
            <a:r>
              <a:rPr lang="ru-RU" b="1" dirty="0" smtClean="0"/>
              <a:t> </a:t>
            </a:r>
            <a:r>
              <a:rPr lang="ru-RU" b="1" dirty="0" err="1" smtClean="0"/>
              <a:t>telephone</a:t>
            </a:r>
            <a:r>
              <a:rPr lang="ru-RU" b="1" dirty="0" smtClean="0"/>
              <a:t> </a:t>
            </a:r>
            <a:r>
              <a:rPr lang="ru-RU" b="1" dirty="0" err="1" smtClean="0"/>
              <a:t>communication</a:t>
            </a:r>
            <a:r>
              <a:rPr lang="ru-RU" b="1" dirty="0" smtClean="0"/>
              <a:t> </a:t>
            </a:r>
            <a:r>
              <a:rPr lang="ru-RU" b="1" dirty="0" err="1" smtClean="0"/>
              <a:t>session</a:t>
            </a:r>
            <a:r>
              <a:rPr lang="ru-RU" b="1" dirty="0" smtClean="0"/>
              <a:t> </a:t>
            </a:r>
            <a:r>
              <a:rPr lang="ru-RU" b="1" dirty="0" err="1" smtClean="0"/>
              <a:t>took</a:t>
            </a:r>
            <a:r>
              <a:rPr lang="ru-RU" b="1" dirty="0" smtClean="0"/>
              <a:t> </a:t>
            </a:r>
            <a:r>
              <a:rPr lang="ru-RU" b="1" dirty="0" err="1" smtClean="0"/>
              <a:t>place</a:t>
            </a:r>
            <a:r>
              <a:rPr lang="ru-RU" b="1" dirty="0" smtClean="0"/>
              <a:t>.</a:t>
            </a:r>
            <a:endParaRPr lang="ru-RU" dirty="0"/>
          </a:p>
        </p:txBody>
      </p:sp>
      <p:pic>
        <p:nvPicPr>
          <p:cNvPr id="24578" name="Picture 2" descr="C:\Users\ITIS\Desktop\Неделя английского\Для презентации\9c3fcded35f75012a18f5e8b3fda39c1.jpeg"/>
          <p:cNvPicPr>
            <a:picLocks noChangeAspect="1" noChangeArrowheads="1"/>
          </p:cNvPicPr>
          <p:nvPr/>
        </p:nvPicPr>
        <p:blipFill>
          <a:blip r:embed="rId2" cstate="print"/>
          <a:srcRect/>
          <a:stretch>
            <a:fillRect/>
          </a:stretch>
        </p:blipFill>
        <p:spPr bwMode="auto">
          <a:xfrm>
            <a:off x="2159014" y="2583361"/>
            <a:ext cx="4484688" cy="2345837"/>
          </a:xfrm>
          <a:prstGeom prst="rect">
            <a:avLst/>
          </a:prstGeom>
          <a:ln>
            <a:noFill/>
          </a:ln>
          <a:effectLst>
            <a:softEdge rad="112500"/>
          </a:effectLst>
        </p:spPr>
      </p:pic>
    </p:spTree>
  </p:cSld>
  <p:clrMapOvr>
    <a:masterClrMapping/>
  </p:clrMapOvr>
  <p:transition spd="slow">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1670" y="285728"/>
            <a:ext cx="5357850" cy="523220"/>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Great Britain gave the world</a:t>
            </a:r>
            <a:r>
              <a:rPr lang="ru-RU"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a:t>
            </a:r>
            <a:endParaRPr lang="ru-RU" sz="2800"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endParaRPr>
          </a:p>
        </p:txBody>
      </p:sp>
      <p:sp>
        <p:nvSpPr>
          <p:cNvPr id="8" name="Прямоугольник 7"/>
          <p:cNvSpPr/>
          <p:nvPr/>
        </p:nvSpPr>
        <p:spPr>
          <a:xfrm>
            <a:off x="357158" y="785794"/>
            <a:ext cx="8501122" cy="1477328"/>
          </a:xfrm>
          <a:prstGeom prst="rect">
            <a:avLst/>
          </a:prstGeom>
        </p:spPr>
        <p:txBody>
          <a:bodyPr wrap="square">
            <a:spAutoFit/>
          </a:bodyPr>
          <a:lstStyle/>
          <a:p>
            <a:pPr algn="just"/>
            <a:r>
              <a:rPr lang="ru-RU" b="1" dirty="0" smtClean="0"/>
              <a:t>Эволюционная теория британского ученого Чарльза Дарвина оказалась по-настоящему революционной. Главная работа исследователя — книга «Происхождение видов», в которой движущими силами эволюции названы естественный отбор и изменчивость. Труды ученого стали фундаментом современной биологии.</a:t>
            </a:r>
            <a:endParaRPr lang="ru-RU" dirty="0"/>
          </a:p>
        </p:txBody>
      </p:sp>
      <p:sp>
        <p:nvSpPr>
          <p:cNvPr id="9" name="Прямоугольник 8"/>
          <p:cNvSpPr/>
          <p:nvPr/>
        </p:nvSpPr>
        <p:spPr>
          <a:xfrm>
            <a:off x="357158" y="5514819"/>
            <a:ext cx="8572560" cy="1200329"/>
          </a:xfrm>
          <a:prstGeom prst="rect">
            <a:avLst/>
          </a:prstGeom>
        </p:spPr>
        <p:txBody>
          <a:bodyPr wrap="square">
            <a:spAutoFit/>
          </a:bodyPr>
          <a:lstStyle/>
          <a:p>
            <a:r>
              <a:rPr lang="en-US" b="1" dirty="0" smtClean="0"/>
              <a:t>The evolutionary theory of the British scientist Charles Darwin turned out to be truly revolutionary. The main work of the researcher is the book "The Origin of Species", in which natural selection and variability are called the driving forces of evolution. </a:t>
            </a:r>
            <a:r>
              <a:rPr lang="ru-RU" b="1" dirty="0" err="1" smtClean="0"/>
              <a:t>The</a:t>
            </a:r>
            <a:r>
              <a:rPr lang="ru-RU" b="1" dirty="0" smtClean="0"/>
              <a:t> </a:t>
            </a:r>
            <a:r>
              <a:rPr lang="ru-RU" b="1" dirty="0" err="1" smtClean="0"/>
              <a:t>scientist's</a:t>
            </a:r>
            <a:r>
              <a:rPr lang="ru-RU" b="1" dirty="0" smtClean="0"/>
              <a:t> </a:t>
            </a:r>
            <a:r>
              <a:rPr lang="ru-RU" b="1" dirty="0" err="1" smtClean="0"/>
              <a:t>works</a:t>
            </a:r>
            <a:r>
              <a:rPr lang="ru-RU" b="1" dirty="0" smtClean="0"/>
              <a:t> </a:t>
            </a:r>
            <a:r>
              <a:rPr lang="ru-RU" b="1" dirty="0" err="1" smtClean="0"/>
              <a:t>became</a:t>
            </a:r>
            <a:r>
              <a:rPr lang="ru-RU" b="1" dirty="0" smtClean="0"/>
              <a:t> </a:t>
            </a:r>
            <a:r>
              <a:rPr lang="ru-RU" b="1" dirty="0" err="1" smtClean="0"/>
              <a:t>the</a:t>
            </a:r>
            <a:r>
              <a:rPr lang="ru-RU" b="1" dirty="0" smtClean="0"/>
              <a:t> </a:t>
            </a:r>
            <a:r>
              <a:rPr lang="ru-RU" b="1" dirty="0" err="1" smtClean="0"/>
              <a:t>foundation</a:t>
            </a:r>
            <a:r>
              <a:rPr lang="ru-RU" b="1" dirty="0" smtClean="0"/>
              <a:t> </a:t>
            </a:r>
            <a:r>
              <a:rPr lang="ru-RU" b="1" dirty="0" err="1" smtClean="0"/>
              <a:t>of</a:t>
            </a:r>
            <a:r>
              <a:rPr lang="ru-RU" b="1" dirty="0" smtClean="0"/>
              <a:t> </a:t>
            </a:r>
            <a:r>
              <a:rPr lang="ru-RU" b="1" dirty="0" err="1" smtClean="0"/>
              <a:t>modern</a:t>
            </a:r>
            <a:r>
              <a:rPr lang="ru-RU" b="1" dirty="0" smtClean="0"/>
              <a:t> </a:t>
            </a:r>
            <a:r>
              <a:rPr lang="ru-RU" b="1" dirty="0" err="1" smtClean="0"/>
              <a:t>biology</a:t>
            </a:r>
            <a:r>
              <a:rPr lang="ru-RU" b="1" dirty="0" smtClean="0"/>
              <a:t>.</a:t>
            </a:r>
            <a:endParaRPr lang="ru-RU" dirty="0"/>
          </a:p>
        </p:txBody>
      </p:sp>
      <p:pic>
        <p:nvPicPr>
          <p:cNvPr id="25602" name="Picture 2" descr="C:\Users\ITIS\Desktop\Неделя английского\Для презентации\25055-Evolution-funny-lXik.jpeg"/>
          <p:cNvPicPr>
            <a:picLocks noChangeAspect="1" noChangeArrowheads="1"/>
          </p:cNvPicPr>
          <p:nvPr/>
        </p:nvPicPr>
        <p:blipFill>
          <a:blip r:embed="rId2" cstate="print"/>
          <a:srcRect/>
          <a:stretch>
            <a:fillRect/>
          </a:stretch>
        </p:blipFill>
        <p:spPr bwMode="auto">
          <a:xfrm>
            <a:off x="2267147" y="2336584"/>
            <a:ext cx="4233679" cy="3164118"/>
          </a:xfrm>
          <a:prstGeom prst="rect">
            <a:avLst/>
          </a:prstGeom>
          <a:ln>
            <a:noFill/>
          </a:ln>
          <a:effectLst>
            <a:softEdge rad="112500"/>
          </a:effectLst>
        </p:spPr>
      </p:pic>
    </p:spTree>
  </p:cSld>
  <p:clrMapOvr>
    <a:masterClrMapping/>
  </p:clrMapOvr>
  <p:transition spd="slow">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1670" y="285728"/>
            <a:ext cx="5357850" cy="523220"/>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Great Britain gave the world</a:t>
            </a:r>
            <a:r>
              <a:rPr lang="ru-RU"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a:t>
            </a:r>
            <a:endParaRPr lang="ru-RU" sz="2800"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endParaRPr>
          </a:p>
        </p:txBody>
      </p:sp>
      <p:sp>
        <p:nvSpPr>
          <p:cNvPr id="6" name="Прямоугольник 5"/>
          <p:cNvSpPr/>
          <p:nvPr/>
        </p:nvSpPr>
        <p:spPr>
          <a:xfrm>
            <a:off x="214282" y="785794"/>
            <a:ext cx="8715436" cy="1477328"/>
          </a:xfrm>
          <a:prstGeom prst="rect">
            <a:avLst/>
          </a:prstGeom>
        </p:spPr>
        <p:txBody>
          <a:bodyPr wrap="square">
            <a:spAutoFit/>
          </a:bodyPr>
          <a:lstStyle/>
          <a:p>
            <a:pPr algn="just"/>
            <a:r>
              <a:rPr lang="ru-RU" b="1" dirty="0" smtClean="0"/>
              <a:t>Английский математик и инженер</a:t>
            </a:r>
            <a:r>
              <a:rPr lang="en-US" b="1" dirty="0" smtClean="0"/>
              <a:t> </a:t>
            </a:r>
            <a:r>
              <a:rPr lang="ru-RU" b="1" dirty="0" smtClean="0"/>
              <a:t>Чарльз Бэббидж</a:t>
            </a:r>
            <a:r>
              <a:rPr lang="en-US" b="1" dirty="0" smtClean="0"/>
              <a:t> </a:t>
            </a:r>
            <a:r>
              <a:rPr lang="ru-RU" b="1" dirty="0" smtClean="0"/>
              <a:t>(1791–1871 гг.) является одной из самых значительных фигур в предыстории компьютерных вычислений. Его по праву называют отцом вычислительной техники. Аналитическая машина, придуманная им в</a:t>
            </a:r>
            <a:r>
              <a:rPr lang="en-US" b="1" dirty="0" smtClean="0"/>
              <a:t> </a:t>
            </a:r>
            <a:r>
              <a:rPr lang="ru-RU" b="1" dirty="0" smtClean="0"/>
              <a:t>1834 г., обладала всеми существенными логическими возможностями сегодняшних универсальных ПК.</a:t>
            </a:r>
            <a:endParaRPr lang="ru-RU" dirty="0"/>
          </a:p>
        </p:txBody>
      </p:sp>
      <p:sp>
        <p:nvSpPr>
          <p:cNvPr id="7" name="Прямоугольник 6"/>
          <p:cNvSpPr/>
          <p:nvPr/>
        </p:nvSpPr>
        <p:spPr>
          <a:xfrm>
            <a:off x="285720" y="5514819"/>
            <a:ext cx="8572560" cy="1200329"/>
          </a:xfrm>
          <a:prstGeom prst="rect">
            <a:avLst/>
          </a:prstGeom>
        </p:spPr>
        <p:txBody>
          <a:bodyPr wrap="square">
            <a:spAutoFit/>
          </a:bodyPr>
          <a:lstStyle/>
          <a:p>
            <a:r>
              <a:rPr lang="en-US" b="1" dirty="0" smtClean="0"/>
              <a:t>English mathematician and engineer Charles Babbage (1791-1871) is one of the most significant figures in the prehistory of computer computing. He is rightfully called the father of computing. The analytical engine, invented by him in 1834, had all the essential logical capabilities of today's universal PCs.</a:t>
            </a:r>
            <a:endParaRPr lang="ru-RU" dirty="0"/>
          </a:p>
        </p:txBody>
      </p:sp>
      <p:pic>
        <p:nvPicPr>
          <p:cNvPr id="26626" name="Picture 2" descr="C:\Users\ITIS\Desktop\Неделя английского\Для презентации\maxresdefault.jpg"/>
          <p:cNvPicPr>
            <a:picLocks noChangeAspect="1" noChangeArrowheads="1"/>
          </p:cNvPicPr>
          <p:nvPr/>
        </p:nvPicPr>
        <p:blipFill>
          <a:blip r:embed="rId2" cstate="print"/>
          <a:srcRect l="10005" r="10140"/>
          <a:stretch>
            <a:fillRect/>
          </a:stretch>
        </p:blipFill>
        <p:spPr bwMode="auto">
          <a:xfrm>
            <a:off x="2143702" y="2285992"/>
            <a:ext cx="4500000" cy="3169825"/>
          </a:xfrm>
          <a:prstGeom prst="rect">
            <a:avLst/>
          </a:prstGeom>
          <a:ln>
            <a:noFill/>
          </a:ln>
          <a:effectLst>
            <a:softEdge rad="112500"/>
          </a:effectLst>
        </p:spPr>
      </p:pic>
    </p:spTree>
  </p:cSld>
  <p:clrMapOvr>
    <a:masterClrMapping/>
  </p:clrMapOvr>
  <p:transition spd="slow">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1670" y="285728"/>
            <a:ext cx="5357850" cy="523220"/>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Great Britain gave the world</a:t>
            </a:r>
            <a:r>
              <a:rPr lang="ru-RU"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a:t>
            </a:r>
            <a:endParaRPr lang="ru-RU" sz="2800"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85720" y="871349"/>
            <a:ext cx="8572560" cy="1200329"/>
          </a:xfrm>
          <a:prstGeom prst="rect">
            <a:avLst/>
          </a:prstGeom>
        </p:spPr>
        <p:txBody>
          <a:bodyPr wrap="square">
            <a:spAutoFit/>
          </a:bodyPr>
          <a:lstStyle/>
          <a:p>
            <a:pPr algn="just"/>
            <a:r>
              <a:rPr lang="ru-RU" b="1" dirty="0" err="1" smtClean="0"/>
              <a:t>Блэк</a:t>
            </a:r>
            <a:r>
              <a:rPr lang="ru-RU" b="1" dirty="0" smtClean="0"/>
              <a:t> </a:t>
            </a:r>
            <a:r>
              <a:rPr lang="ru-RU" b="1" dirty="0" err="1" smtClean="0"/>
              <a:t>Саббат</a:t>
            </a:r>
            <a:r>
              <a:rPr lang="ru-RU" b="1" dirty="0" smtClean="0"/>
              <a:t> широко </a:t>
            </a:r>
            <a:r>
              <a:rPr lang="ru-RU" b="1" dirty="0" smtClean="0"/>
              <a:t>признана первой реальной группой, сыгравшей то, что мы сегодня знаем как </a:t>
            </a:r>
            <a:r>
              <a:rPr lang="ru-RU" b="1" dirty="0" err="1" smtClean="0"/>
              <a:t>хэви-метал</a:t>
            </a:r>
            <a:r>
              <a:rPr lang="ru-RU" b="1" dirty="0" smtClean="0"/>
              <a:t>, а их дебют считается первым настоящим металлическим альбомом. Они также внесли свой вклад в </a:t>
            </a:r>
            <a:r>
              <a:rPr lang="ru-RU" b="1" dirty="0" err="1" smtClean="0"/>
              <a:t>дум-метал</a:t>
            </a:r>
            <a:r>
              <a:rPr lang="ru-RU" b="1" dirty="0" smtClean="0"/>
              <a:t>, </a:t>
            </a:r>
            <a:r>
              <a:rPr lang="ru-RU" b="1" dirty="0" smtClean="0"/>
              <a:t>один из </a:t>
            </a:r>
            <a:r>
              <a:rPr lang="ru-RU" b="1" dirty="0" err="1" smtClean="0"/>
              <a:t>поджанров</a:t>
            </a:r>
            <a:r>
              <a:rPr lang="ru-RU" b="1" dirty="0" smtClean="0"/>
              <a:t>, в это же самое время.</a:t>
            </a:r>
            <a:endParaRPr lang="ru-RU" dirty="0"/>
          </a:p>
        </p:txBody>
      </p:sp>
      <p:sp>
        <p:nvSpPr>
          <p:cNvPr id="9" name="Прямоугольник 8"/>
          <p:cNvSpPr/>
          <p:nvPr/>
        </p:nvSpPr>
        <p:spPr>
          <a:xfrm>
            <a:off x="357158" y="5357826"/>
            <a:ext cx="8501122" cy="923330"/>
          </a:xfrm>
          <a:prstGeom prst="rect">
            <a:avLst/>
          </a:prstGeom>
        </p:spPr>
        <p:txBody>
          <a:bodyPr wrap="square">
            <a:spAutoFit/>
          </a:bodyPr>
          <a:lstStyle/>
          <a:p>
            <a:r>
              <a:rPr lang="en-US" b="1" dirty="0" smtClean="0"/>
              <a:t>Black Sabbath is widely recognized as the first real band to play what we know today as heavy metal, and their debut is considered the first real metal album. They also contributed to doom metal, one of the subgenres, at the same time.</a:t>
            </a:r>
            <a:endParaRPr lang="ru-RU" dirty="0"/>
          </a:p>
        </p:txBody>
      </p:sp>
      <p:pic>
        <p:nvPicPr>
          <p:cNvPr id="27650" name="Picture 2" descr="C:\Users\ITIS\Desktop\Неделя английского\Для презентации\maxresdefault (1).jpg"/>
          <p:cNvPicPr>
            <a:picLocks noChangeAspect="1" noChangeArrowheads="1"/>
          </p:cNvPicPr>
          <p:nvPr/>
        </p:nvPicPr>
        <p:blipFill>
          <a:blip r:embed="rId3" cstate="print"/>
          <a:srcRect/>
          <a:stretch>
            <a:fillRect/>
          </a:stretch>
        </p:blipFill>
        <p:spPr bwMode="auto">
          <a:xfrm>
            <a:off x="142843" y="2357429"/>
            <a:ext cx="4143405" cy="2643207"/>
          </a:xfrm>
          <a:prstGeom prst="rect">
            <a:avLst/>
          </a:prstGeom>
          <a:noFill/>
        </p:spPr>
      </p:pic>
      <p:pic>
        <p:nvPicPr>
          <p:cNvPr id="11" name="videoplayback (4).avi">
            <a:hlinkClick r:id="" action="ppaction://media"/>
          </p:cNvPr>
          <p:cNvPicPr>
            <a:picLocks noRot="1" noChangeAspect="1"/>
          </p:cNvPicPr>
          <p:nvPr>
            <a:videoFile r:link="rId1"/>
          </p:nvPr>
        </p:nvPicPr>
        <p:blipFill>
          <a:blip r:embed="rId4" cstate="print"/>
          <a:stretch>
            <a:fillRect/>
          </a:stretch>
        </p:blipFill>
        <p:spPr>
          <a:xfrm>
            <a:off x="4286248" y="2326176"/>
            <a:ext cx="4738699" cy="2665518"/>
          </a:xfrm>
          <a:prstGeom prst="rect">
            <a:avLst/>
          </a:prstGeom>
        </p:spPr>
      </p:pic>
    </p:spTree>
  </p:cSld>
  <p:clrMapOvr>
    <a:masterClrMapping/>
  </p:clrMapOvr>
  <p:transition spd="slow">
    <p:wedge/>
  </p:transition>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p:cTn id="7" fill="hold" display="0">
                  <p:stCondLst>
                    <p:cond delay="indefinite"/>
                  </p:stCondLst>
                  <p:endCondLst>
                    <p:cond evt="onNext" delay="0">
                      <p:tgtEl>
                        <p:sldTgt/>
                      </p:tgtEl>
                    </p:cond>
                    <p:cond evt="onPrev" delay="0">
                      <p:tgtEl>
                        <p:sldTgt/>
                      </p:tgtEl>
                    </p:cond>
                  </p:endCondLst>
                </p:cTn>
                <p:tgtEl>
                  <p:spTgt spid="11"/>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7554" y="285728"/>
            <a:ext cx="2714644" cy="523220"/>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Summing up</a:t>
            </a:r>
            <a:endParaRPr lang="ru-RU" sz="2800"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endParaRPr>
          </a:p>
        </p:txBody>
      </p:sp>
      <p:sp>
        <p:nvSpPr>
          <p:cNvPr id="8" name="Прямоугольник 7"/>
          <p:cNvSpPr/>
          <p:nvPr/>
        </p:nvSpPr>
        <p:spPr>
          <a:xfrm>
            <a:off x="1714480" y="2285992"/>
            <a:ext cx="5857916" cy="1754326"/>
          </a:xfrm>
          <a:prstGeom prst="rect">
            <a:avLst/>
          </a:prstGeom>
        </p:spPr>
        <p:txBody>
          <a:bodyPr wrap="square">
            <a:spAutoFit/>
          </a:bodyPr>
          <a:lstStyle/>
          <a:p>
            <a:pPr algn="ctr"/>
            <a:r>
              <a:rPr lang="en-US" sz="5400" b="1" dirty="0" smtClean="0"/>
              <a:t>Because it’s wise </a:t>
            </a:r>
          </a:p>
          <a:p>
            <a:pPr algn="ctr"/>
            <a:r>
              <a:rPr lang="en-US" sz="5400" b="1" dirty="0" smtClean="0"/>
              <a:t>to revise</a:t>
            </a:r>
            <a:endParaRPr lang="ru-RU" sz="5400"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714480" y="2285992"/>
            <a:ext cx="5857916" cy="923330"/>
          </a:xfrm>
          <a:prstGeom prst="rect">
            <a:avLst/>
          </a:prstGeom>
        </p:spPr>
        <p:txBody>
          <a:bodyPr wrap="square">
            <a:spAutoFit/>
          </a:bodyPr>
          <a:lstStyle/>
          <a:p>
            <a:pPr algn="ctr"/>
            <a:r>
              <a:rPr lang="en-US" sz="5400" b="1" dirty="0" smtClean="0"/>
              <a:t>Well done!</a:t>
            </a:r>
            <a:endParaRPr lang="ru-RU" sz="5400"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ITIS\Desktop\Неделя английского\Для презентации\brit.jpg"/>
          <p:cNvPicPr>
            <a:picLocks noChangeAspect="1" noChangeArrowheads="1"/>
          </p:cNvPicPr>
          <p:nvPr/>
        </p:nvPicPr>
        <p:blipFill>
          <a:blip r:embed="rId2" cstate="print"/>
          <a:srcRect/>
          <a:stretch>
            <a:fillRect/>
          </a:stretch>
        </p:blipFill>
        <p:spPr bwMode="auto">
          <a:xfrm>
            <a:off x="214282" y="214290"/>
            <a:ext cx="1249948" cy="71438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000232" y="214290"/>
            <a:ext cx="4929222" cy="584775"/>
          </a:xfrm>
          <a:prstGeom prst="rect">
            <a:avLst/>
          </a:prstGeom>
          <a:noFill/>
        </p:spPr>
        <p:txBody>
          <a:bodyPr wrap="square" rtlCol="0">
            <a:spAutoFit/>
          </a:bodyPr>
          <a:lstStyle/>
          <a:p>
            <a:r>
              <a:rPr lang="en-US" sz="3200" b="1" dirty="0" smtClean="0"/>
              <a:t>Key-words for the lesson</a:t>
            </a:r>
            <a:endParaRPr lang="ru-RU" sz="3200" b="1" dirty="0"/>
          </a:p>
        </p:txBody>
      </p:sp>
      <p:graphicFrame>
        <p:nvGraphicFramePr>
          <p:cNvPr id="8" name="Таблица 7"/>
          <p:cNvGraphicFramePr>
            <a:graphicFrameLocks noGrp="1"/>
          </p:cNvGraphicFramePr>
          <p:nvPr/>
        </p:nvGraphicFramePr>
        <p:xfrm>
          <a:off x="1500166" y="1571612"/>
          <a:ext cx="6096000" cy="482092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prstClr val="white"/>
                          </a:solidFill>
                          <a:cs typeface="Arial" pitchFamily="34" charset="0"/>
                        </a:rPr>
                        <a:t>The word</a:t>
                      </a:r>
                      <a:endParaRPr lang="ru-RU" sz="1800" b="1" dirty="0" smtClean="0">
                        <a:solidFill>
                          <a:prstClr val="white"/>
                        </a:solidFill>
                        <a:cs typeface="Arial" pitchFamily="34" charset="0"/>
                      </a:endParaRPr>
                    </a:p>
                  </a:txBody>
                  <a:tcPr>
                    <a:solidFill>
                      <a:schemeClr val="accent1">
                        <a:lumMod val="75000"/>
                        <a:alpha val="0"/>
                      </a:schemeClr>
                    </a:solidFill>
                  </a:tcPr>
                </a:tc>
                <a:tc>
                  <a:txBody>
                    <a:bodyPr/>
                    <a:lstStyle/>
                    <a:p>
                      <a:pPr algn="ctr"/>
                      <a:r>
                        <a:rPr lang="en-US" dirty="0" smtClean="0"/>
                        <a:t>Translation</a:t>
                      </a:r>
                      <a:endParaRPr lang="ru-RU" dirty="0"/>
                    </a:p>
                  </a:txBody>
                  <a:tcPr>
                    <a:solidFill>
                      <a:schemeClr val="accent1">
                        <a:lumMod val="75000"/>
                        <a:alpha val="0"/>
                      </a:schemeClr>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prstClr val="white"/>
                          </a:solidFill>
                          <a:ea typeface="Calibri" pitchFamily="34" charset="0"/>
                          <a:cs typeface="Times New Roman" pitchFamily="18" charset="0"/>
                        </a:rPr>
                        <a:t>Thistle</a:t>
                      </a:r>
                      <a:endParaRPr lang="ru-RU" sz="1800" b="1" dirty="0" smtClean="0">
                        <a:solidFill>
                          <a:prstClr val="white"/>
                        </a:solidFill>
                        <a:cs typeface="Arial" pitchFamily="34" charset="0"/>
                      </a:endParaRPr>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prstClr val="white"/>
                          </a:solidFill>
                          <a:ea typeface="Calibri" pitchFamily="34" charset="0"/>
                          <a:cs typeface="Times New Roman" pitchFamily="18" charset="0"/>
                        </a:rPr>
                        <a:t>United</a:t>
                      </a:r>
                      <a:endParaRPr lang="ru-RU" sz="1800" b="1" dirty="0" smtClean="0">
                        <a:solidFill>
                          <a:prstClr val="white"/>
                        </a:solidFill>
                        <a:cs typeface="Arial" pitchFamily="34" charset="0"/>
                      </a:endParaRPr>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prstClr val="white"/>
                          </a:solidFill>
                          <a:ea typeface="Calibri" pitchFamily="34" charset="0"/>
                          <a:cs typeface="Times New Roman" pitchFamily="18" charset="0"/>
                        </a:rPr>
                        <a:t>Kingdom</a:t>
                      </a:r>
                      <a:endParaRPr lang="ru-RU" sz="1800" b="1" dirty="0" smtClean="0">
                        <a:solidFill>
                          <a:prstClr val="white"/>
                        </a:solidFill>
                        <a:cs typeface="Arial" pitchFamily="34" charset="0"/>
                      </a:endParaRPr>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prstClr val="white"/>
                          </a:solidFill>
                          <a:ea typeface="Calibri" pitchFamily="34" charset="0"/>
                          <a:cs typeface="Times New Roman" pitchFamily="18" charset="0"/>
                        </a:rPr>
                        <a:t>Northern</a:t>
                      </a:r>
                      <a:endParaRPr lang="ru-RU" sz="1800" b="1" dirty="0" smtClean="0">
                        <a:solidFill>
                          <a:prstClr val="white"/>
                        </a:solidFill>
                        <a:cs typeface="Arial" pitchFamily="34" charset="0"/>
                      </a:endParaRPr>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prstClr val="white"/>
                          </a:solidFill>
                          <a:ea typeface="Calibri" pitchFamily="34" charset="0"/>
                          <a:cs typeface="Times New Roman" pitchFamily="18" charset="0"/>
                        </a:rPr>
                        <a:t>Isles</a:t>
                      </a:r>
                      <a:endParaRPr lang="ru-RU" sz="1800" b="1" dirty="0" smtClean="0">
                        <a:solidFill>
                          <a:prstClr val="white"/>
                        </a:solidFill>
                        <a:cs typeface="Arial" pitchFamily="34" charset="0"/>
                      </a:endParaRPr>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prstClr val="white"/>
                          </a:solidFill>
                          <a:ea typeface="Calibri" pitchFamily="34" charset="0"/>
                          <a:cs typeface="Times New Roman" pitchFamily="18" charset="0"/>
                        </a:rPr>
                        <a:t>Trefoil</a:t>
                      </a:r>
                      <a:endParaRPr lang="ru-RU" sz="1800" b="1" dirty="0" smtClean="0">
                        <a:solidFill>
                          <a:prstClr val="white"/>
                        </a:solidFill>
                        <a:cs typeface="Arial" pitchFamily="34" charset="0"/>
                      </a:endParaRPr>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r>
                        <a:rPr lang="en-US" sz="1800" b="1" dirty="0" smtClean="0">
                          <a:solidFill>
                            <a:prstClr val="white"/>
                          </a:solidFill>
                          <a:ea typeface="Calibri" pitchFamily="34" charset="0"/>
                          <a:cs typeface="Times New Roman" pitchFamily="18" charset="0"/>
                        </a:rPr>
                        <a:t>Originate</a:t>
                      </a:r>
                      <a:endParaRPr lang="ru-RU" dirty="0"/>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r>
                        <a:rPr lang="en-US" sz="1800" b="1" dirty="0" smtClean="0">
                          <a:solidFill>
                            <a:prstClr val="white"/>
                          </a:solidFill>
                          <a:ea typeface="Calibri" pitchFamily="34" charset="0"/>
                          <a:cs typeface="Times New Roman" pitchFamily="18" charset="0"/>
                        </a:rPr>
                        <a:t>Various</a:t>
                      </a:r>
                      <a:endParaRPr lang="ru-RU" dirty="0"/>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prstClr val="white"/>
                          </a:solidFill>
                          <a:ea typeface="Calibri" pitchFamily="34" charset="0"/>
                          <a:cs typeface="Times New Roman" pitchFamily="18" charset="0"/>
                        </a:rPr>
                        <a:t>Smooth</a:t>
                      </a:r>
                      <a:endParaRPr lang="ru-RU" sz="1800" b="1" dirty="0" smtClean="0">
                        <a:solidFill>
                          <a:prstClr val="white"/>
                        </a:solidFill>
                        <a:cs typeface="Arial" pitchFamily="34" charset="0"/>
                      </a:endParaRPr>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prstClr val="white"/>
                          </a:solidFill>
                          <a:ea typeface="Calibri" pitchFamily="34" charset="0"/>
                          <a:cs typeface="Times New Roman" pitchFamily="18" charset="0"/>
                        </a:rPr>
                        <a:t>Chamomile</a:t>
                      </a:r>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r>
                        <a:rPr lang="en-US" sz="1800" b="1" dirty="0" smtClean="0">
                          <a:solidFill>
                            <a:prstClr val="white"/>
                          </a:solidFill>
                          <a:ea typeface="Calibri" pitchFamily="34" charset="0"/>
                          <a:cs typeface="Times New Roman" pitchFamily="18" charset="0"/>
                        </a:rPr>
                        <a:t>Scientist</a:t>
                      </a:r>
                      <a:endParaRPr lang="ru-RU" dirty="0"/>
                    </a:p>
                  </a:txBody>
                  <a:tcPr>
                    <a:solidFill>
                      <a:schemeClr val="accent1">
                        <a:lumMod val="75000"/>
                        <a:alpha val="0"/>
                      </a:schemeClr>
                    </a:solidFill>
                  </a:tcPr>
                </a:tc>
                <a:tc>
                  <a:txBody>
                    <a:bodyPr/>
                    <a:lstStyle/>
                    <a:p>
                      <a:endParaRPr lang="ru-RU" dirty="0"/>
                    </a:p>
                  </a:txBody>
                  <a:tcPr>
                    <a:solidFill>
                      <a:schemeClr val="accent1">
                        <a:lumMod val="75000"/>
                        <a:alpha val="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prstClr val="white"/>
                          </a:solidFill>
                          <a:cs typeface="Times New Roman" pitchFamily="18" charset="0"/>
                        </a:rPr>
                        <a:t>Daffodil</a:t>
                      </a:r>
                      <a:endParaRPr lang="ru-RU" dirty="0" smtClean="0"/>
                    </a:p>
                  </a:txBody>
                  <a:tcPr>
                    <a:solidFill>
                      <a:schemeClr val="accent1">
                        <a:lumMod val="75000"/>
                        <a:alpha val="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dirty="0" smtClean="0">
                          <a:solidFill>
                            <a:prstClr val="white"/>
                          </a:solidFill>
                          <a:cs typeface="Times New Roman" pitchFamily="18" charset="0"/>
                        </a:rPr>
                        <a:t> </a:t>
                      </a:r>
                      <a:endParaRPr lang="ru-RU" sz="2000" dirty="0" smtClean="0"/>
                    </a:p>
                  </a:txBody>
                  <a:tcPr>
                    <a:solidFill>
                      <a:schemeClr val="accent1">
                        <a:lumMod val="75000"/>
                        <a:alpha val="0"/>
                      </a:schemeClr>
                    </a:solidFill>
                  </a:tcPr>
                </a:tc>
              </a:tr>
            </a:tbl>
          </a:graphicData>
        </a:graphic>
      </p:graphicFrame>
      <p:sp>
        <p:nvSpPr>
          <p:cNvPr id="9" name="TextBox 8"/>
          <p:cNvSpPr txBox="1"/>
          <p:nvPr/>
        </p:nvSpPr>
        <p:spPr>
          <a:xfrm>
            <a:off x="4643438" y="1928802"/>
            <a:ext cx="1500198" cy="400110"/>
          </a:xfrm>
          <a:prstGeom prst="rect">
            <a:avLst/>
          </a:prstGeom>
          <a:noFill/>
        </p:spPr>
        <p:txBody>
          <a:bodyPr wrap="square" rtlCol="0">
            <a:spAutoFit/>
          </a:bodyPr>
          <a:lstStyle/>
          <a:p>
            <a:r>
              <a:rPr lang="ru-RU" sz="2000" b="1" dirty="0" smtClean="0"/>
              <a:t>чертополох</a:t>
            </a:r>
            <a:endParaRPr lang="ru-RU" sz="2000" b="1" dirty="0"/>
          </a:p>
        </p:txBody>
      </p:sp>
      <p:sp>
        <p:nvSpPr>
          <p:cNvPr id="10" name="TextBox 9"/>
          <p:cNvSpPr txBox="1"/>
          <p:nvPr/>
        </p:nvSpPr>
        <p:spPr>
          <a:xfrm>
            <a:off x="4643438" y="2314510"/>
            <a:ext cx="2000264" cy="400110"/>
          </a:xfrm>
          <a:prstGeom prst="rect">
            <a:avLst/>
          </a:prstGeom>
          <a:noFill/>
        </p:spPr>
        <p:txBody>
          <a:bodyPr wrap="square" rtlCol="0">
            <a:spAutoFit/>
          </a:bodyPr>
          <a:lstStyle/>
          <a:p>
            <a:r>
              <a:rPr lang="ru-RU" sz="2000" b="1" dirty="0" smtClean="0"/>
              <a:t>объединенный</a:t>
            </a:r>
            <a:endParaRPr lang="ru-RU" sz="2000" b="1" dirty="0"/>
          </a:p>
        </p:txBody>
      </p:sp>
      <p:sp>
        <p:nvSpPr>
          <p:cNvPr id="11" name="TextBox 10"/>
          <p:cNvSpPr txBox="1"/>
          <p:nvPr/>
        </p:nvSpPr>
        <p:spPr>
          <a:xfrm>
            <a:off x="4643438" y="2671700"/>
            <a:ext cx="2000264" cy="400110"/>
          </a:xfrm>
          <a:prstGeom prst="rect">
            <a:avLst/>
          </a:prstGeom>
          <a:noFill/>
        </p:spPr>
        <p:txBody>
          <a:bodyPr wrap="square" rtlCol="0">
            <a:spAutoFit/>
          </a:bodyPr>
          <a:lstStyle/>
          <a:p>
            <a:r>
              <a:rPr lang="ru-RU" sz="2000" b="1" dirty="0" smtClean="0"/>
              <a:t>королевство</a:t>
            </a:r>
            <a:endParaRPr lang="ru-RU" sz="2000" b="1" dirty="0"/>
          </a:p>
        </p:txBody>
      </p:sp>
      <p:sp>
        <p:nvSpPr>
          <p:cNvPr id="12" name="TextBox 11"/>
          <p:cNvSpPr txBox="1"/>
          <p:nvPr/>
        </p:nvSpPr>
        <p:spPr>
          <a:xfrm>
            <a:off x="4643438" y="3028890"/>
            <a:ext cx="2000264" cy="400110"/>
          </a:xfrm>
          <a:prstGeom prst="rect">
            <a:avLst/>
          </a:prstGeom>
          <a:noFill/>
        </p:spPr>
        <p:txBody>
          <a:bodyPr wrap="square" rtlCol="0">
            <a:spAutoFit/>
          </a:bodyPr>
          <a:lstStyle/>
          <a:p>
            <a:r>
              <a:rPr lang="ru-RU" sz="2000" b="1" dirty="0" smtClean="0"/>
              <a:t>северный</a:t>
            </a:r>
            <a:endParaRPr lang="ru-RU" sz="2000" b="1" dirty="0"/>
          </a:p>
        </p:txBody>
      </p:sp>
      <p:sp>
        <p:nvSpPr>
          <p:cNvPr id="13" name="TextBox 12"/>
          <p:cNvSpPr txBox="1"/>
          <p:nvPr/>
        </p:nvSpPr>
        <p:spPr>
          <a:xfrm>
            <a:off x="4643438" y="3386080"/>
            <a:ext cx="2000264" cy="400110"/>
          </a:xfrm>
          <a:prstGeom prst="rect">
            <a:avLst/>
          </a:prstGeom>
          <a:noFill/>
        </p:spPr>
        <p:txBody>
          <a:bodyPr wrap="square" rtlCol="0">
            <a:spAutoFit/>
          </a:bodyPr>
          <a:lstStyle/>
          <a:p>
            <a:r>
              <a:rPr lang="ru-RU" sz="2000" b="1" dirty="0" smtClean="0"/>
              <a:t>острова</a:t>
            </a:r>
            <a:endParaRPr lang="ru-RU" sz="2000" b="1" dirty="0"/>
          </a:p>
        </p:txBody>
      </p:sp>
      <p:sp>
        <p:nvSpPr>
          <p:cNvPr id="14" name="TextBox 13"/>
          <p:cNvSpPr txBox="1"/>
          <p:nvPr/>
        </p:nvSpPr>
        <p:spPr>
          <a:xfrm>
            <a:off x="4643438" y="3786190"/>
            <a:ext cx="2000264" cy="400110"/>
          </a:xfrm>
          <a:prstGeom prst="rect">
            <a:avLst/>
          </a:prstGeom>
          <a:noFill/>
        </p:spPr>
        <p:txBody>
          <a:bodyPr wrap="square" rtlCol="0">
            <a:spAutoFit/>
          </a:bodyPr>
          <a:lstStyle/>
          <a:p>
            <a:r>
              <a:rPr lang="ru-RU" sz="2000" b="1" dirty="0" smtClean="0"/>
              <a:t>трилистник</a:t>
            </a:r>
            <a:endParaRPr lang="ru-RU" sz="2000" b="1" dirty="0"/>
          </a:p>
        </p:txBody>
      </p:sp>
      <p:sp>
        <p:nvSpPr>
          <p:cNvPr id="15" name="TextBox 14"/>
          <p:cNvSpPr txBox="1"/>
          <p:nvPr/>
        </p:nvSpPr>
        <p:spPr>
          <a:xfrm>
            <a:off x="4643438" y="4143380"/>
            <a:ext cx="2857520" cy="400110"/>
          </a:xfrm>
          <a:prstGeom prst="rect">
            <a:avLst/>
          </a:prstGeom>
          <a:noFill/>
        </p:spPr>
        <p:txBody>
          <a:bodyPr wrap="square" rtlCol="0">
            <a:spAutoFit/>
          </a:bodyPr>
          <a:lstStyle/>
          <a:p>
            <a:r>
              <a:rPr lang="ru-RU" sz="2000" b="1" dirty="0" smtClean="0"/>
              <a:t>брать свое начало</a:t>
            </a:r>
            <a:endParaRPr lang="ru-RU" sz="2000" b="1" dirty="0"/>
          </a:p>
        </p:txBody>
      </p:sp>
      <p:sp>
        <p:nvSpPr>
          <p:cNvPr id="16" name="TextBox 15"/>
          <p:cNvSpPr txBox="1"/>
          <p:nvPr/>
        </p:nvSpPr>
        <p:spPr>
          <a:xfrm>
            <a:off x="4643438" y="4500570"/>
            <a:ext cx="2000264" cy="400110"/>
          </a:xfrm>
          <a:prstGeom prst="rect">
            <a:avLst/>
          </a:prstGeom>
          <a:noFill/>
        </p:spPr>
        <p:txBody>
          <a:bodyPr wrap="square" rtlCol="0">
            <a:spAutoFit/>
          </a:bodyPr>
          <a:lstStyle/>
          <a:p>
            <a:r>
              <a:rPr lang="ru-RU" sz="2000" b="1" dirty="0" smtClean="0"/>
              <a:t>разнообразный</a:t>
            </a:r>
            <a:endParaRPr lang="ru-RU" sz="2000" b="1" dirty="0"/>
          </a:p>
        </p:txBody>
      </p:sp>
      <p:sp>
        <p:nvSpPr>
          <p:cNvPr id="17" name="TextBox 16"/>
          <p:cNvSpPr txBox="1"/>
          <p:nvPr/>
        </p:nvSpPr>
        <p:spPr>
          <a:xfrm>
            <a:off x="4643438" y="4886278"/>
            <a:ext cx="2000264" cy="400110"/>
          </a:xfrm>
          <a:prstGeom prst="rect">
            <a:avLst/>
          </a:prstGeom>
          <a:noFill/>
        </p:spPr>
        <p:txBody>
          <a:bodyPr wrap="square" rtlCol="0">
            <a:spAutoFit/>
          </a:bodyPr>
          <a:lstStyle/>
          <a:p>
            <a:r>
              <a:rPr lang="ru-RU" sz="2000" b="1" dirty="0" smtClean="0"/>
              <a:t>гладкий</a:t>
            </a:r>
            <a:endParaRPr lang="ru-RU" sz="2000" b="1" dirty="0"/>
          </a:p>
        </p:txBody>
      </p:sp>
      <p:sp>
        <p:nvSpPr>
          <p:cNvPr id="18" name="TextBox 17"/>
          <p:cNvSpPr txBox="1"/>
          <p:nvPr/>
        </p:nvSpPr>
        <p:spPr>
          <a:xfrm>
            <a:off x="4643438" y="5243468"/>
            <a:ext cx="2000264" cy="400110"/>
          </a:xfrm>
          <a:prstGeom prst="rect">
            <a:avLst/>
          </a:prstGeom>
          <a:noFill/>
        </p:spPr>
        <p:txBody>
          <a:bodyPr wrap="square" rtlCol="0">
            <a:spAutoFit/>
          </a:bodyPr>
          <a:lstStyle/>
          <a:p>
            <a:r>
              <a:rPr lang="ru-RU" sz="2000" b="1" dirty="0" smtClean="0"/>
              <a:t>ромашка</a:t>
            </a:r>
            <a:endParaRPr lang="ru-RU" sz="2000" b="1" dirty="0"/>
          </a:p>
        </p:txBody>
      </p:sp>
      <p:sp>
        <p:nvSpPr>
          <p:cNvPr id="19" name="TextBox 18"/>
          <p:cNvSpPr txBox="1"/>
          <p:nvPr/>
        </p:nvSpPr>
        <p:spPr>
          <a:xfrm>
            <a:off x="4643438" y="5600658"/>
            <a:ext cx="2000264" cy="400110"/>
          </a:xfrm>
          <a:prstGeom prst="rect">
            <a:avLst/>
          </a:prstGeom>
          <a:noFill/>
        </p:spPr>
        <p:txBody>
          <a:bodyPr wrap="square" rtlCol="0">
            <a:spAutoFit/>
          </a:bodyPr>
          <a:lstStyle/>
          <a:p>
            <a:r>
              <a:rPr lang="ru-RU" sz="2000" b="1" dirty="0" smtClean="0"/>
              <a:t>ученый</a:t>
            </a:r>
            <a:endParaRPr lang="ru-RU" sz="2000" b="1" dirty="0"/>
          </a:p>
        </p:txBody>
      </p:sp>
      <p:pic>
        <p:nvPicPr>
          <p:cNvPr id="20" name="Picture 2" descr="C:\Users\ITIS\Desktop\Неделя английского\Для презентации\1614846269_53-p-fon-flag-rossii-61.jpg"/>
          <p:cNvPicPr>
            <a:picLocks noChangeAspect="1" noChangeArrowheads="1"/>
          </p:cNvPicPr>
          <p:nvPr/>
        </p:nvPicPr>
        <p:blipFill>
          <a:blip r:embed="rId3" cstate="print"/>
          <a:srcRect t="9020"/>
          <a:stretch>
            <a:fillRect/>
          </a:stretch>
        </p:blipFill>
        <p:spPr bwMode="auto">
          <a:xfrm>
            <a:off x="7633718" y="142852"/>
            <a:ext cx="1296000" cy="792000"/>
          </a:xfrm>
          <a:prstGeom prst="rect">
            <a:avLst/>
          </a:prstGeom>
          <a:noFill/>
        </p:spPr>
      </p:pic>
      <p:sp>
        <p:nvSpPr>
          <p:cNvPr id="21" name="TextBox 20"/>
          <p:cNvSpPr txBox="1"/>
          <p:nvPr/>
        </p:nvSpPr>
        <p:spPr>
          <a:xfrm>
            <a:off x="4643438" y="6000768"/>
            <a:ext cx="2000264" cy="400110"/>
          </a:xfrm>
          <a:prstGeom prst="rect">
            <a:avLst/>
          </a:prstGeom>
          <a:noFill/>
        </p:spPr>
        <p:txBody>
          <a:bodyPr wrap="square" rtlCol="0">
            <a:spAutoFit/>
          </a:bodyPr>
          <a:lstStyle/>
          <a:p>
            <a:r>
              <a:rPr lang="ru-RU" sz="2000" b="1" dirty="0" smtClean="0"/>
              <a:t>нарцисс</a:t>
            </a:r>
            <a:endParaRPr lang="ru-RU" sz="2000" b="1"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ssolv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ssolv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ssolv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dissolv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dissolv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dissolv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dissolve">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dissolve">
                                      <p:cBhvr>
                                        <p:cTn id="6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ITIS\Desktop\Неделя английского\Для презентации\brit.jpg"/>
          <p:cNvPicPr>
            <a:picLocks noChangeAspect="1" noChangeArrowheads="1"/>
          </p:cNvPicPr>
          <p:nvPr/>
        </p:nvPicPr>
        <p:blipFill>
          <a:blip r:embed="rId2" cstate="print"/>
          <a:srcRect/>
          <a:stretch>
            <a:fillRect/>
          </a:stretch>
        </p:blipFill>
        <p:spPr bwMode="auto">
          <a:xfrm>
            <a:off x="214282" y="285728"/>
            <a:ext cx="1249948" cy="785818"/>
          </a:xfrm>
          <a:prstGeom prst="rect">
            <a:avLst/>
          </a:prstGeom>
          <a:ln>
            <a:noFill/>
          </a:ln>
          <a:effectLst>
            <a:outerShdw blurRad="292100" dist="139700" dir="2700000" algn="tl" rotWithShape="0">
              <a:srgbClr val="333333">
                <a:alpha val="65000"/>
              </a:srgbClr>
            </a:outerShdw>
          </a:effectLst>
        </p:spPr>
      </p:pic>
      <p:pic>
        <p:nvPicPr>
          <p:cNvPr id="15362" name="Picture 2" descr="C:\Users\ITIS\Desktop\Неделя английского\Для презентации\1614846269_53-p-fon-flag-rossii-61.jpg"/>
          <p:cNvPicPr>
            <a:picLocks noChangeAspect="1" noChangeArrowheads="1"/>
          </p:cNvPicPr>
          <p:nvPr/>
        </p:nvPicPr>
        <p:blipFill>
          <a:blip r:embed="rId3" cstate="print"/>
          <a:srcRect t="9020"/>
          <a:stretch>
            <a:fillRect/>
          </a:stretch>
        </p:blipFill>
        <p:spPr bwMode="auto">
          <a:xfrm>
            <a:off x="7633718" y="279546"/>
            <a:ext cx="1296000" cy="792000"/>
          </a:xfrm>
          <a:prstGeom prst="rect">
            <a:avLst/>
          </a:prstGeom>
          <a:noFill/>
        </p:spPr>
      </p:pic>
      <p:sp>
        <p:nvSpPr>
          <p:cNvPr id="6" name="TextBox 5"/>
          <p:cNvSpPr txBox="1"/>
          <p:nvPr/>
        </p:nvSpPr>
        <p:spPr>
          <a:xfrm>
            <a:off x="2428860" y="208642"/>
            <a:ext cx="4929222" cy="1077218"/>
          </a:xfrm>
          <a:prstGeom prst="rect">
            <a:avLst/>
          </a:prstGeom>
          <a:noFill/>
        </p:spPr>
        <p:txBody>
          <a:bodyPr wrap="square" rtlCol="0">
            <a:spAutoFit/>
          </a:bodyPr>
          <a:lstStyle/>
          <a:p>
            <a:r>
              <a:rPr lang="en-US" sz="3200" b="1" dirty="0" smtClean="0"/>
              <a:t>Let’s find the United Kingdom on the map</a:t>
            </a:r>
            <a:endParaRPr lang="ru-RU" sz="3200" b="1" dirty="0"/>
          </a:p>
        </p:txBody>
      </p:sp>
      <p:pic>
        <p:nvPicPr>
          <p:cNvPr id="15363" name="Picture 3" descr="C:\Users\ITIS\Desktop\Неделя английского\Для презентации\26202_original.jpg"/>
          <p:cNvPicPr>
            <a:picLocks noChangeAspect="1" noChangeArrowheads="1"/>
          </p:cNvPicPr>
          <p:nvPr/>
        </p:nvPicPr>
        <p:blipFill>
          <a:blip r:embed="rId4" cstate="print"/>
          <a:srcRect b="59294"/>
          <a:stretch>
            <a:fillRect/>
          </a:stretch>
        </p:blipFill>
        <p:spPr bwMode="auto">
          <a:xfrm>
            <a:off x="142844" y="2143116"/>
            <a:ext cx="8887639" cy="3854226"/>
          </a:xfrm>
          <a:prstGeom prst="rect">
            <a:avLst/>
          </a:prstGeom>
          <a:ln>
            <a:noFill/>
          </a:ln>
          <a:effectLst>
            <a:softEdge rad="112500"/>
          </a:effectLst>
        </p:spPr>
      </p:pic>
      <p:pic>
        <p:nvPicPr>
          <p:cNvPr id="2050" name="Picture 2" descr="C:\Users\ITIS\Desktop\Неделя английского\Для презентации\7-1.jpg"/>
          <p:cNvPicPr>
            <a:picLocks noChangeAspect="1" noChangeArrowheads="1"/>
          </p:cNvPicPr>
          <p:nvPr/>
        </p:nvPicPr>
        <p:blipFill>
          <a:blip r:embed="rId5" cstate="print"/>
          <a:srcRect/>
          <a:stretch>
            <a:fillRect/>
          </a:stretch>
        </p:blipFill>
        <p:spPr bwMode="auto">
          <a:xfrm>
            <a:off x="571472" y="2428868"/>
            <a:ext cx="1214446" cy="1208449"/>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51" name="Picture 3" descr="C:\Users\ITIS\Desktop\Неделя английского\Для презентации\1614780523_32-p-putin-na-fone-flaga-38.jpg"/>
          <p:cNvPicPr>
            <a:picLocks noChangeAspect="1" noChangeArrowheads="1"/>
          </p:cNvPicPr>
          <p:nvPr/>
        </p:nvPicPr>
        <p:blipFill>
          <a:blip r:embed="rId6" cstate="print"/>
          <a:srcRect/>
          <a:stretch>
            <a:fillRect/>
          </a:stretch>
        </p:blipFill>
        <p:spPr bwMode="auto">
          <a:xfrm>
            <a:off x="4214810" y="2786058"/>
            <a:ext cx="2357454" cy="1411031"/>
          </a:xfrm>
          <a:prstGeom prst="ellipse">
            <a:avLst/>
          </a:prstGeom>
          <a:ln>
            <a:noFill/>
          </a:ln>
          <a:effectLst>
            <a:softEdge rad="112500"/>
          </a:effectLst>
        </p:spPr>
      </p:pic>
      <p:pic>
        <p:nvPicPr>
          <p:cNvPr id="2052" name="Picture 4" descr="C:\Users\ITIS\Desktop\Неделя английского\Для презентации\big-ben.jpg"/>
          <p:cNvPicPr>
            <a:picLocks noChangeAspect="1" noChangeArrowheads="1"/>
          </p:cNvPicPr>
          <p:nvPr/>
        </p:nvPicPr>
        <p:blipFill>
          <a:blip r:embed="rId7" cstate="print"/>
          <a:srcRect/>
          <a:stretch>
            <a:fillRect/>
          </a:stretch>
        </p:blipFill>
        <p:spPr bwMode="auto">
          <a:xfrm>
            <a:off x="321439" y="3714752"/>
            <a:ext cx="1393041" cy="1285884"/>
          </a:xfrm>
          <a:prstGeom prst="rect">
            <a:avLst/>
          </a:prstGeom>
          <a:ln>
            <a:noFill/>
          </a:ln>
          <a:effectLst>
            <a:softEdge rad="112500"/>
          </a:effectLst>
        </p:spPr>
      </p:pic>
      <p:pic>
        <p:nvPicPr>
          <p:cNvPr id="2053" name="Picture 5" descr="C:\Users\ITIS\Desktop\Неделя английского\Для презентации\e104cef2-cf31-4258-a94c-17f32340fd40_rw_1920.jpg"/>
          <p:cNvPicPr>
            <a:picLocks noChangeAspect="1" noChangeArrowheads="1"/>
          </p:cNvPicPr>
          <p:nvPr/>
        </p:nvPicPr>
        <p:blipFill>
          <a:blip r:embed="rId8" cstate="print"/>
          <a:srcRect t="21622"/>
          <a:stretch>
            <a:fillRect/>
          </a:stretch>
        </p:blipFill>
        <p:spPr bwMode="auto">
          <a:xfrm>
            <a:off x="2500298" y="3114289"/>
            <a:ext cx="1214446" cy="1427789"/>
          </a:xfrm>
          <a:prstGeom prst="rect">
            <a:avLst/>
          </a:prstGeom>
          <a:ln>
            <a:noFill/>
          </a:ln>
          <a:effectLst>
            <a:softEdge rad="112500"/>
          </a:effectLst>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2000" fill="hold"/>
                                        <p:tgtEl>
                                          <p:spTgt spid="2050"/>
                                        </p:tgtEl>
                                        <p:attrNameLst>
                                          <p:attrName>ppt_x</p:attrName>
                                        </p:attrNameLst>
                                      </p:cBhvr>
                                      <p:tavLst>
                                        <p:tav tm="0">
                                          <p:val>
                                            <p:strVal val="0-#ppt_w/2"/>
                                          </p:val>
                                        </p:tav>
                                        <p:tav tm="100000">
                                          <p:val>
                                            <p:strVal val="#ppt_x"/>
                                          </p:val>
                                        </p:tav>
                                      </p:tavLst>
                                    </p:anim>
                                    <p:anim calcmode="lin" valueType="num">
                                      <p:cBhvr additive="base">
                                        <p:cTn id="8" dur="2000" fill="hold"/>
                                        <p:tgtEl>
                                          <p:spTgt spid="20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nodeType="clickEffect">
                                  <p:stCondLst>
                                    <p:cond delay="0"/>
                                  </p:stCondLst>
                                  <p:childTnLst>
                                    <p:animScale>
                                      <p:cBhvr>
                                        <p:cTn id="12" dur="2000" fill="hold"/>
                                        <p:tgtEl>
                                          <p:spTgt spid="2050"/>
                                        </p:tgtEl>
                                      </p:cBhvr>
                                      <p:by x="150000" y="150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 calcmode="lin" valueType="num">
                                      <p:cBhvr additive="base">
                                        <p:cTn id="17" dur="2000" fill="hold"/>
                                        <p:tgtEl>
                                          <p:spTgt spid="2051"/>
                                        </p:tgtEl>
                                        <p:attrNameLst>
                                          <p:attrName>ppt_x</p:attrName>
                                        </p:attrNameLst>
                                      </p:cBhvr>
                                      <p:tavLst>
                                        <p:tav tm="0">
                                          <p:val>
                                            <p:strVal val="#ppt_x"/>
                                          </p:val>
                                        </p:tav>
                                        <p:tav tm="100000">
                                          <p:val>
                                            <p:strVal val="#ppt_x"/>
                                          </p:val>
                                        </p:tav>
                                      </p:tavLst>
                                    </p:anim>
                                    <p:anim calcmode="lin" valueType="num">
                                      <p:cBhvr additive="base">
                                        <p:cTn id="18" dur="2000" fill="hold"/>
                                        <p:tgtEl>
                                          <p:spTgt spid="2051"/>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mph" presetSubtype="0" fill="hold" nodeType="clickEffect">
                                  <p:stCondLst>
                                    <p:cond delay="0"/>
                                  </p:stCondLst>
                                  <p:childTnLst>
                                    <p:animScale>
                                      <p:cBhvr>
                                        <p:cTn id="22" dur="2000" fill="hold"/>
                                        <p:tgtEl>
                                          <p:spTgt spid="2051"/>
                                        </p:tgtEl>
                                      </p:cBhvr>
                                      <p:by x="150000" y="150000"/>
                                    </p:animScale>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2052"/>
                                        </p:tgtEl>
                                        <p:attrNameLst>
                                          <p:attrName>style.visibility</p:attrName>
                                        </p:attrNameLst>
                                      </p:cBhvr>
                                      <p:to>
                                        <p:strVal val="visible"/>
                                      </p:to>
                                    </p:set>
                                    <p:anim calcmode="lin" valueType="num">
                                      <p:cBhvr additive="base">
                                        <p:cTn id="27" dur="2000" fill="hold"/>
                                        <p:tgtEl>
                                          <p:spTgt spid="2052"/>
                                        </p:tgtEl>
                                        <p:attrNameLst>
                                          <p:attrName>ppt_x</p:attrName>
                                        </p:attrNameLst>
                                      </p:cBhvr>
                                      <p:tavLst>
                                        <p:tav tm="0">
                                          <p:val>
                                            <p:strVal val="0-#ppt_w/2"/>
                                          </p:val>
                                        </p:tav>
                                        <p:tav tm="100000">
                                          <p:val>
                                            <p:strVal val="#ppt_x"/>
                                          </p:val>
                                        </p:tav>
                                      </p:tavLst>
                                    </p:anim>
                                    <p:anim calcmode="lin" valueType="num">
                                      <p:cBhvr additive="base">
                                        <p:cTn id="28" dur="20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mph" presetSubtype="0" fill="hold" nodeType="clickEffect">
                                  <p:stCondLst>
                                    <p:cond delay="0"/>
                                  </p:stCondLst>
                                  <p:childTnLst>
                                    <p:animScale>
                                      <p:cBhvr>
                                        <p:cTn id="32" dur="2000" fill="hold"/>
                                        <p:tgtEl>
                                          <p:spTgt spid="2052"/>
                                        </p:tgtEl>
                                      </p:cBhvr>
                                      <p:by x="150000" y="150000"/>
                                    </p:animScale>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2053"/>
                                        </p:tgtEl>
                                        <p:attrNameLst>
                                          <p:attrName>style.visibility</p:attrName>
                                        </p:attrNameLst>
                                      </p:cBhvr>
                                      <p:to>
                                        <p:strVal val="visible"/>
                                      </p:to>
                                    </p:set>
                                    <p:anim calcmode="lin" valueType="num">
                                      <p:cBhvr additive="base">
                                        <p:cTn id="37" dur="500" fill="hold"/>
                                        <p:tgtEl>
                                          <p:spTgt spid="2053"/>
                                        </p:tgtEl>
                                        <p:attrNameLst>
                                          <p:attrName>ppt_x</p:attrName>
                                        </p:attrNameLst>
                                      </p:cBhvr>
                                      <p:tavLst>
                                        <p:tav tm="0">
                                          <p:val>
                                            <p:strVal val="#ppt_x"/>
                                          </p:val>
                                        </p:tav>
                                        <p:tav tm="100000">
                                          <p:val>
                                            <p:strVal val="#ppt_x"/>
                                          </p:val>
                                        </p:tav>
                                      </p:tavLst>
                                    </p:anim>
                                    <p:anim calcmode="lin" valueType="num">
                                      <p:cBhvr additive="base">
                                        <p:cTn id="38" dur="500" fill="hold"/>
                                        <p:tgtEl>
                                          <p:spTgt spid="2053"/>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mph" presetSubtype="0" fill="hold" nodeType="clickEffect">
                                  <p:stCondLst>
                                    <p:cond delay="0"/>
                                  </p:stCondLst>
                                  <p:childTnLst>
                                    <p:animScale>
                                      <p:cBhvr>
                                        <p:cTn id="42" dur="2000" fill="hold"/>
                                        <p:tgtEl>
                                          <p:spTgt spid="205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28860" y="214290"/>
            <a:ext cx="4929222" cy="584775"/>
          </a:xfrm>
          <a:prstGeom prst="rect">
            <a:avLst/>
          </a:prstGeom>
          <a:noFill/>
        </p:spPr>
        <p:txBody>
          <a:bodyPr wrap="square" rtlCol="0">
            <a:spAutoFit/>
          </a:bodyPr>
          <a:lstStyle/>
          <a:p>
            <a:r>
              <a:rPr lang="en-US" sz="3200" b="1" dirty="0" smtClean="0"/>
              <a:t>The map of the UK</a:t>
            </a:r>
            <a:endParaRPr lang="ru-RU" sz="3200" b="1" dirty="0"/>
          </a:p>
        </p:txBody>
      </p:sp>
      <p:pic>
        <p:nvPicPr>
          <p:cNvPr id="16387" name="Picture 3" descr="C:\Users\ITIS\Desktop\Неделя английского\Для презентации\img21.jpg"/>
          <p:cNvPicPr>
            <a:picLocks noChangeAspect="1" noChangeArrowheads="1"/>
          </p:cNvPicPr>
          <p:nvPr/>
        </p:nvPicPr>
        <p:blipFill>
          <a:blip r:embed="rId2" cstate="print"/>
          <a:srcRect/>
          <a:stretch>
            <a:fillRect/>
          </a:stretch>
        </p:blipFill>
        <p:spPr bwMode="auto">
          <a:xfrm>
            <a:off x="571473" y="714356"/>
            <a:ext cx="8072494" cy="60543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4" name="Picture 2" descr="C:\Users\ITIS\Desktop\Неделя английского\Для презентации\brit.jpg"/>
          <p:cNvPicPr>
            <a:picLocks noChangeAspect="1" noChangeArrowheads="1"/>
          </p:cNvPicPr>
          <p:nvPr/>
        </p:nvPicPr>
        <p:blipFill>
          <a:blip r:embed="rId3" cstate="print"/>
          <a:srcRect/>
          <a:stretch>
            <a:fillRect/>
          </a:stretch>
        </p:blipFill>
        <p:spPr bwMode="auto">
          <a:xfrm>
            <a:off x="714348" y="1000108"/>
            <a:ext cx="2874880" cy="1643074"/>
          </a:xfrm>
          <a:prstGeom prst="rect">
            <a:avLst/>
          </a:prstGeom>
          <a:noFill/>
        </p:spPr>
      </p:pic>
      <p:pic>
        <p:nvPicPr>
          <p:cNvPr id="3075" name="Picture 3" descr="C:\Users\ITIS\Desktop\Неделя английского\Для презентации\1614846269_53-p-fon-flag-rossii-61.jpg"/>
          <p:cNvPicPr>
            <a:picLocks noChangeAspect="1" noChangeArrowheads="1"/>
          </p:cNvPicPr>
          <p:nvPr/>
        </p:nvPicPr>
        <p:blipFill>
          <a:blip r:embed="rId4" cstate="print"/>
          <a:srcRect/>
          <a:stretch>
            <a:fillRect/>
          </a:stretch>
        </p:blipFill>
        <p:spPr bwMode="auto">
          <a:xfrm>
            <a:off x="5857884" y="959090"/>
            <a:ext cx="2643206" cy="1755530"/>
          </a:xfrm>
          <a:prstGeom prst="rect">
            <a:avLst/>
          </a:prstGeom>
          <a:noFill/>
        </p:spPr>
      </p:pic>
      <p:sp>
        <p:nvSpPr>
          <p:cNvPr id="6" name="Прямоугольник 5"/>
          <p:cNvSpPr/>
          <p:nvPr/>
        </p:nvSpPr>
        <p:spPr>
          <a:xfrm>
            <a:off x="928662" y="2832083"/>
            <a:ext cx="2512739" cy="523220"/>
          </a:xfrm>
          <a:prstGeom prst="rect">
            <a:avLst/>
          </a:prstGeom>
          <a:solidFill>
            <a:schemeClr val="tx1">
              <a:lumMod val="95000"/>
            </a:schemeClr>
          </a:solidFill>
        </p:spPr>
        <p:txBody>
          <a:bodyPr wrap="none" lIns="91440" tIns="45720" rIns="91440" bIns="45720">
            <a:spAutoFit/>
          </a:bodyPr>
          <a:lstStyle/>
          <a:p>
            <a:pPr algn="ctr"/>
            <a:r>
              <a:rPr lang="en-US" sz="2800" b="1" spc="100" dirty="0" smtClean="0">
                <a:ln w="18000">
                  <a:solidFill>
                    <a:srgbClr val="0032D0"/>
                  </a:solidFill>
                  <a:prstDash val="solid"/>
                </a:ln>
                <a:solidFill>
                  <a:srgbClr val="FF0000"/>
                </a:solidFill>
                <a:effectLst>
                  <a:outerShdw blurRad="60007" dist="310007" dir="7680000" sy="30000" kx="1300200" algn="ctr" rotWithShape="0">
                    <a:prstClr val="black">
                      <a:alpha val="32000"/>
                    </a:prstClr>
                  </a:outerShdw>
                </a:effectLst>
                <a:latin typeface="Arial Black" pitchFamily="34" charset="0"/>
              </a:rPr>
              <a:t>Union Jack</a:t>
            </a:r>
          </a:p>
        </p:txBody>
      </p:sp>
      <p:sp>
        <p:nvSpPr>
          <p:cNvPr id="7" name="Прямоугольник 6"/>
          <p:cNvSpPr/>
          <p:nvPr/>
        </p:nvSpPr>
        <p:spPr>
          <a:xfrm>
            <a:off x="6135668" y="2857496"/>
            <a:ext cx="2242922" cy="523220"/>
          </a:xfrm>
          <a:prstGeom prst="rect">
            <a:avLst/>
          </a:prstGeom>
          <a:solidFill>
            <a:schemeClr val="tx1">
              <a:lumMod val="95000"/>
            </a:schemeClr>
          </a:solidFill>
        </p:spPr>
        <p:txBody>
          <a:bodyPr wrap="none" lIns="91440" tIns="45720" rIns="91440" bIns="45720">
            <a:spAutoFit/>
          </a:bodyPr>
          <a:lstStyle/>
          <a:p>
            <a:pPr algn="ctr"/>
            <a:r>
              <a:rPr lang="ru-RU" sz="2800" b="1" spc="100" dirty="0" err="1" smtClean="0">
                <a:ln w="18000">
                  <a:solidFill>
                    <a:srgbClr val="0032D0"/>
                  </a:solidFill>
                  <a:prstDash val="solid"/>
                </a:ln>
                <a:solidFill>
                  <a:srgbClr val="FF0000"/>
                </a:solidFill>
                <a:effectLst>
                  <a:outerShdw blurRad="60007" dist="310007" dir="7680000" sy="30000" kx="1300200" algn="ctr" rotWithShape="0">
                    <a:prstClr val="black">
                      <a:alpha val="32000"/>
                    </a:prstClr>
                  </a:outerShdw>
                </a:effectLst>
                <a:latin typeface="Arial Black" pitchFamily="34" charset="0"/>
              </a:rPr>
              <a:t>Триколор</a:t>
            </a:r>
            <a:endParaRPr lang="en-US" sz="2800" b="1" spc="100" dirty="0" smtClean="0">
              <a:ln w="18000">
                <a:solidFill>
                  <a:srgbClr val="0032D0"/>
                </a:solidFill>
                <a:prstDash val="solid"/>
              </a:ln>
              <a:solidFill>
                <a:srgbClr val="FF0000"/>
              </a:solidFill>
              <a:effectLst>
                <a:outerShdw blurRad="60007" dist="310007" dir="7680000" sy="30000" kx="1300200" algn="ctr" rotWithShape="0">
                  <a:prstClr val="black">
                    <a:alpha val="32000"/>
                  </a:prstClr>
                </a:outerShdw>
              </a:effectLst>
              <a:latin typeface="Arial Black" pitchFamily="34" charset="0"/>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dissolve">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dissolve">
                                      <p:cBhvr>
                                        <p:cTn id="18" dur="2000"/>
                                        <p:tgtEl>
                                          <p:spTgt spid="307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28860" y="214290"/>
            <a:ext cx="4929222" cy="584775"/>
          </a:xfrm>
          <a:prstGeom prst="rect">
            <a:avLst/>
          </a:prstGeom>
          <a:noFill/>
        </p:spPr>
        <p:txBody>
          <a:bodyPr wrap="square" rtlCol="0">
            <a:spAutoFit/>
          </a:bodyPr>
          <a:lstStyle/>
          <a:p>
            <a:r>
              <a:rPr lang="en-US" sz="3200" b="1" dirty="0" smtClean="0"/>
              <a:t>Symbols of the UK</a:t>
            </a:r>
            <a:endParaRPr lang="ru-RU" sz="3200" b="1" dirty="0"/>
          </a:p>
        </p:txBody>
      </p:sp>
      <p:pic>
        <p:nvPicPr>
          <p:cNvPr id="16387" name="Picture 3" descr="C:\Users\ITIS\Desktop\Неделя английского\Для презентации\img21.jpg"/>
          <p:cNvPicPr>
            <a:picLocks noChangeAspect="1" noChangeArrowheads="1"/>
          </p:cNvPicPr>
          <p:nvPr/>
        </p:nvPicPr>
        <p:blipFill>
          <a:blip r:embed="rId4" cstate="print"/>
          <a:srcRect/>
          <a:stretch>
            <a:fillRect/>
          </a:stretch>
        </p:blipFill>
        <p:spPr bwMode="auto">
          <a:xfrm>
            <a:off x="571473" y="714356"/>
            <a:ext cx="8072494" cy="60543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videoplayback (1).avi">
            <a:hlinkClick r:id="" action="ppaction://media"/>
          </p:cNvPr>
          <p:cNvPicPr>
            <a:picLocks noRot="1" noChangeAspect="1"/>
          </p:cNvPicPr>
          <p:nvPr>
            <a:videoFile r:link="rId1"/>
          </p:nvPr>
        </p:nvPicPr>
        <p:blipFill>
          <a:blip r:embed="rId5" cstate="print"/>
          <a:stretch>
            <a:fillRect/>
          </a:stretch>
        </p:blipFill>
        <p:spPr>
          <a:xfrm>
            <a:off x="5072066" y="785794"/>
            <a:ext cx="3556025" cy="2000264"/>
          </a:xfrm>
          <a:prstGeom prst="rect">
            <a:avLst/>
          </a:prstGeom>
          <a:ln>
            <a:noFill/>
          </a:ln>
          <a:effectLst>
            <a:softEdge rad="112500"/>
          </a:effectLst>
        </p:spPr>
      </p:pic>
      <p:pic>
        <p:nvPicPr>
          <p:cNvPr id="1028" name="Picture 4" descr="C:\Users\ITIS\Desktop\Неделя английского\Для презентации\thumb_l_4092.jpg"/>
          <p:cNvPicPr>
            <a:picLocks noChangeAspect="1" noChangeArrowheads="1"/>
          </p:cNvPicPr>
          <p:nvPr/>
        </p:nvPicPr>
        <p:blipFill>
          <a:blip r:embed="rId6" cstate="print"/>
          <a:srcRect/>
          <a:stretch>
            <a:fillRect/>
          </a:stretch>
        </p:blipFill>
        <p:spPr bwMode="auto">
          <a:xfrm>
            <a:off x="7000892" y="4536288"/>
            <a:ext cx="785818" cy="1178727"/>
          </a:xfrm>
          <a:prstGeom prst="rect">
            <a:avLst/>
          </a:prstGeom>
          <a:noFill/>
          <a:effectLst>
            <a:glow rad="139700">
              <a:schemeClr val="accent1">
                <a:satMod val="175000"/>
                <a:alpha val="40000"/>
              </a:schemeClr>
            </a:glow>
          </a:effectLst>
        </p:spPr>
      </p:pic>
      <p:pic>
        <p:nvPicPr>
          <p:cNvPr id="1029" name="Picture 5" descr="C:\Users\ITIS\Desktop\Неделя английского\Для презентации\32-little-known-facts-about-london-18.jpg"/>
          <p:cNvPicPr>
            <a:picLocks noChangeAspect="1" noChangeArrowheads="1"/>
          </p:cNvPicPr>
          <p:nvPr/>
        </p:nvPicPr>
        <p:blipFill>
          <a:blip r:embed="rId7" cstate="print"/>
          <a:srcRect t="10997"/>
          <a:stretch>
            <a:fillRect/>
          </a:stretch>
        </p:blipFill>
        <p:spPr bwMode="auto">
          <a:xfrm>
            <a:off x="6357950" y="3095612"/>
            <a:ext cx="1357322" cy="904867"/>
          </a:xfrm>
          <a:prstGeom prst="rect">
            <a:avLst/>
          </a:prstGeom>
          <a:noFill/>
          <a:effectLst>
            <a:glow rad="101600">
              <a:schemeClr val="accent1">
                <a:satMod val="175000"/>
                <a:alpha val="40000"/>
              </a:schemeClr>
            </a:glow>
          </a:effectLst>
        </p:spPr>
      </p:pic>
      <p:pic>
        <p:nvPicPr>
          <p:cNvPr id="8" name="videoplayback (3).avi">
            <a:hlinkClick r:id="" action="ppaction://media"/>
          </p:cNvPr>
          <p:cNvPicPr>
            <a:picLocks noRot="1" noChangeAspect="1"/>
          </p:cNvPicPr>
          <p:nvPr>
            <a:videoFile r:link="rId2"/>
          </p:nvPr>
        </p:nvPicPr>
        <p:blipFill>
          <a:blip r:embed="rId8" cstate="print"/>
          <a:stretch>
            <a:fillRect/>
          </a:stretch>
        </p:blipFill>
        <p:spPr>
          <a:xfrm>
            <a:off x="642909" y="738168"/>
            <a:ext cx="3286149" cy="2190766"/>
          </a:xfrm>
          <a:prstGeom prst="rect">
            <a:avLst/>
          </a:prstGeom>
          <a:ln>
            <a:noFill/>
          </a:ln>
          <a:effectLst>
            <a:softEdge rad="112500"/>
          </a:effectLst>
        </p:spPr>
      </p:pic>
      <p:pic>
        <p:nvPicPr>
          <p:cNvPr id="1026" name="Picture 2" descr="C:\Users\ITIS\Desktop\Неделя английского\Для презентации\2b77812751ec9846b7cd225b82a378f2.jpg"/>
          <p:cNvPicPr>
            <a:picLocks noChangeAspect="1" noChangeArrowheads="1"/>
          </p:cNvPicPr>
          <p:nvPr/>
        </p:nvPicPr>
        <p:blipFill>
          <a:blip r:embed="rId9" cstate="print"/>
          <a:srcRect/>
          <a:stretch>
            <a:fillRect/>
          </a:stretch>
        </p:blipFill>
        <p:spPr bwMode="auto">
          <a:xfrm>
            <a:off x="4143372" y="4357694"/>
            <a:ext cx="857256" cy="857256"/>
          </a:xfrm>
          <a:prstGeom prst="rect">
            <a:avLst/>
          </a:prstGeom>
          <a:noFill/>
          <a:effectLst>
            <a:glow rad="63500">
              <a:schemeClr val="accent1">
                <a:satMod val="175000"/>
                <a:alpha val="40000"/>
              </a:schemeClr>
            </a:glow>
          </a:effectLst>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additive="base">
                                        <p:cTn id="7" dur="500" fill="hold"/>
                                        <p:tgtEl>
                                          <p:spTgt spid="1028"/>
                                        </p:tgtEl>
                                        <p:attrNameLst>
                                          <p:attrName>ppt_x</p:attrName>
                                        </p:attrNameLst>
                                      </p:cBhvr>
                                      <p:tavLst>
                                        <p:tav tm="0">
                                          <p:val>
                                            <p:strVal val="1+#ppt_w/2"/>
                                          </p:val>
                                        </p:tav>
                                        <p:tav tm="100000">
                                          <p:val>
                                            <p:strVal val="#ppt_x"/>
                                          </p:val>
                                        </p:tav>
                                      </p:tavLst>
                                    </p:anim>
                                    <p:anim calcmode="lin" valueType="num">
                                      <p:cBhvr additive="base">
                                        <p:cTn id="8"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nodeType="clickEffect">
                                  <p:stCondLst>
                                    <p:cond delay="0"/>
                                  </p:stCondLst>
                                  <p:childTnLst>
                                    <p:animScale>
                                      <p:cBhvr>
                                        <p:cTn id="12" dur="2000" fill="hold"/>
                                        <p:tgtEl>
                                          <p:spTgt spid="1028"/>
                                        </p:tgtEl>
                                      </p:cBhvr>
                                      <p:by x="150000" y="150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29"/>
                                        </p:tgtEl>
                                        <p:attrNameLst>
                                          <p:attrName>style.visibility</p:attrName>
                                        </p:attrNameLst>
                                      </p:cBhvr>
                                      <p:to>
                                        <p:strVal val="visible"/>
                                      </p:to>
                                    </p:set>
                                    <p:anim calcmode="lin" valueType="num">
                                      <p:cBhvr additive="base">
                                        <p:cTn id="17" dur="500" fill="hold"/>
                                        <p:tgtEl>
                                          <p:spTgt spid="1029"/>
                                        </p:tgtEl>
                                        <p:attrNameLst>
                                          <p:attrName>ppt_x</p:attrName>
                                        </p:attrNameLst>
                                      </p:cBhvr>
                                      <p:tavLst>
                                        <p:tav tm="0">
                                          <p:val>
                                            <p:strVal val="1+#ppt_w/2"/>
                                          </p:val>
                                        </p:tav>
                                        <p:tav tm="100000">
                                          <p:val>
                                            <p:strVal val="#ppt_x"/>
                                          </p:val>
                                        </p:tav>
                                      </p:tavLst>
                                    </p:anim>
                                    <p:anim calcmode="lin" valueType="num">
                                      <p:cBhvr additive="base">
                                        <p:cTn id="1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mph" presetSubtype="0" fill="hold" nodeType="clickEffect">
                                  <p:stCondLst>
                                    <p:cond delay="0"/>
                                  </p:stCondLst>
                                  <p:childTnLst>
                                    <p:animScale>
                                      <p:cBhvr>
                                        <p:cTn id="22" dur="2000" fill="hold"/>
                                        <p:tgtEl>
                                          <p:spTgt spid="1029"/>
                                        </p:tgtEl>
                                      </p:cBhvr>
                                      <p:by x="150000" y="150000"/>
                                    </p:animScale>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 calcmode="lin" valueType="num">
                                      <p:cBhvr additive="base">
                                        <p:cTn id="27" dur="500" fill="hold"/>
                                        <p:tgtEl>
                                          <p:spTgt spid="1026"/>
                                        </p:tgtEl>
                                        <p:attrNameLst>
                                          <p:attrName>ppt_x</p:attrName>
                                        </p:attrNameLst>
                                      </p:cBhvr>
                                      <p:tavLst>
                                        <p:tav tm="0">
                                          <p:val>
                                            <p:strVal val="#ppt_x"/>
                                          </p:val>
                                        </p:tav>
                                        <p:tav tm="100000">
                                          <p:val>
                                            <p:strVal val="#ppt_x"/>
                                          </p:val>
                                        </p:tav>
                                      </p:tavLst>
                                    </p:anim>
                                    <p:anim calcmode="lin" valueType="num">
                                      <p:cBhvr additive="base">
                                        <p:cTn id="2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mph" presetSubtype="0" fill="hold" nodeType="clickEffect">
                                  <p:stCondLst>
                                    <p:cond delay="0"/>
                                  </p:stCondLst>
                                  <p:childTnLst>
                                    <p:animScale>
                                      <p:cBhvr>
                                        <p:cTn id="32" dur="2000" fill="hold"/>
                                        <p:tgtEl>
                                          <p:spTgt spid="1026"/>
                                        </p:tgtEl>
                                      </p:cBhvr>
                                      <p:by x="150000" y="150000"/>
                                    </p:animScale>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dissolv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dissolve">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3" restart="whenNotActive" fill="hold" evtFilter="cancelBubble" nodeType="interactiveSeq">
                <p:stCondLst>
                  <p:cond evt="onClick" delay="0">
                    <p:tgtEl>
                      <p:spTgt spid="8"/>
                    </p:tgtEl>
                  </p:cond>
                </p:stCondLst>
                <p:endSync evt="end" delay="0">
                  <p:rtn val="all"/>
                </p:endSync>
                <p:childTnLst>
                  <p:par>
                    <p:cTn id="44" fill="hold">
                      <p:stCondLst>
                        <p:cond delay="0"/>
                      </p:stCondLst>
                      <p:childTnLst>
                        <p:par>
                          <p:cTn id="45" fill="hold">
                            <p:stCondLst>
                              <p:cond delay="0"/>
                            </p:stCondLst>
                            <p:childTnLst>
                              <p:par>
                                <p:cTn id="46" presetID="2" presetClass="mediacall" presetSubtype="0" fill="hold" nodeType="clickEffect">
                                  <p:stCondLst>
                                    <p:cond delay="0"/>
                                  </p:stCondLst>
                                  <p:childTnLst>
                                    <p:cmd type="call" cmd="togglePause">
                                      <p:cBhvr>
                                        <p:cTn id="47" dur="1" fill="hold"/>
                                        <p:tgtEl>
                                          <p:spTgt spid="8"/>
                                        </p:tgtEl>
                                      </p:cBhvr>
                                    </p:cmd>
                                  </p:childTnLst>
                                </p:cTn>
                              </p:par>
                            </p:childTnLst>
                          </p:cTn>
                        </p:par>
                      </p:childTnLst>
                    </p:cTn>
                  </p:par>
                </p:childTnLst>
              </p:cTn>
              <p:nextCondLst>
                <p:cond evt="onClick" delay="0">
                  <p:tgtEl>
                    <p:spTgt spid="8"/>
                  </p:tgtEl>
                </p:cond>
              </p:nextCondLst>
            </p:seq>
            <p:video>
              <p:cMediaNode>
                <p:cTn id="48" fill="hold" display="0">
                  <p:stCondLst>
                    <p:cond delay="indefinite"/>
                  </p:stCondLst>
                  <p:endCondLst>
                    <p:cond evt="onNext" delay="0">
                      <p:tgtEl>
                        <p:sldTgt/>
                      </p:tgtEl>
                    </p:cond>
                    <p:cond evt="onPrev" delay="0">
                      <p:tgtEl>
                        <p:sldTgt/>
                      </p:tgtEl>
                    </p:cond>
                  </p:endCondLst>
                </p:cTn>
                <p:tgtEl>
                  <p:spTgt spid="8"/>
                </p:tgtEl>
              </p:cMediaNode>
            </p:video>
            <p:seq concurrent="1" nextAc="seek">
              <p:cTn id="49" restart="whenNotActive" fill="hold" evtFilter="cancelBubble" nodeType="interactiveSeq">
                <p:stCondLst>
                  <p:cond evt="onClick" delay="0">
                    <p:tgtEl>
                      <p:spTgt spid="7"/>
                    </p:tgtEl>
                  </p:cond>
                </p:stCondLst>
                <p:endSync evt="end" delay="0">
                  <p:rtn val="all"/>
                </p:endSync>
                <p:childTnLst>
                  <p:par>
                    <p:cTn id="50" fill="hold">
                      <p:stCondLst>
                        <p:cond delay="0"/>
                      </p:stCondLst>
                      <p:childTnLst>
                        <p:par>
                          <p:cTn id="51" fill="hold">
                            <p:stCondLst>
                              <p:cond delay="0"/>
                            </p:stCondLst>
                            <p:childTnLst>
                              <p:par>
                                <p:cTn id="52" presetID="2" presetClass="mediacall" presetSubtype="0" fill="hold" nodeType="clickEffect">
                                  <p:stCondLst>
                                    <p:cond delay="0"/>
                                  </p:stCondLst>
                                  <p:childTnLst>
                                    <p:cmd type="call" cmd="togglePause">
                                      <p:cBhvr>
                                        <p:cTn id="53" dur="1" fill="hold"/>
                                        <p:tgtEl>
                                          <p:spTgt spid="7"/>
                                        </p:tgtEl>
                                      </p:cBhvr>
                                    </p:cmd>
                                  </p:childTnLst>
                                </p:cTn>
                              </p:par>
                            </p:childTnLst>
                          </p:cTn>
                        </p:par>
                      </p:childTnLst>
                    </p:cTn>
                  </p:par>
                </p:childTnLst>
              </p:cTn>
              <p:nextCondLst>
                <p:cond evt="onClick" delay="0">
                  <p:tgtEl>
                    <p:spTgt spid="7"/>
                  </p:tgtEl>
                </p:cond>
              </p:nextCondLst>
            </p:seq>
            <p:video>
              <p:cMediaNode>
                <p:cTn id="54"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28860" y="214290"/>
            <a:ext cx="4929222" cy="584775"/>
          </a:xfrm>
          <a:prstGeom prst="rect">
            <a:avLst/>
          </a:prstGeom>
          <a:noFill/>
        </p:spPr>
        <p:txBody>
          <a:bodyPr wrap="square" rtlCol="0">
            <a:spAutoFit/>
          </a:bodyPr>
          <a:lstStyle/>
          <a:p>
            <a:r>
              <a:rPr lang="en-US" sz="3200" b="1" dirty="0" smtClean="0"/>
              <a:t>Symbols of the UK</a:t>
            </a:r>
            <a:endParaRPr lang="ru-RU" sz="3200" b="1" dirty="0"/>
          </a:p>
        </p:txBody>
      </p:sp>
      <p:pic>
        <p:nvPicPr>
          <p:cNvPr id="16387" name="Picture 3" descr="C:\Users\ITIS\Desktop\Неделя английского\Для презентации\img21.jpg"/>
          <p:cNvPicPr>
            <a:picLocks noChangeAspect="1" noChangeArrowheads="1"/>
          </p:cNvPicPr>
          <p:nvPr/>
        </p:nvPicPr>
        <p:blipFill>
          <a:blip r:embed="rId2" cstate="print"/>
          <a:srcRect/>
          <a:stretch>
            <a:fillRect/>
          </a:stretch>
        </p:blipFill>
        <p:spPr bwMode="auto">
          <a:xfrm>
            <a:off x="571473" y="714356"/>
            <a:ext cx="8072494" cy="60543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descr="C:\Users\ITIS\Desktop\Неделя английского\Для презентации\281.jpg"/>
          <p:cNvPicPr>
            <a:picLocks noChangeAspect="1" noChangeArrowheads="1"/>
          </p:cNvPicPr>
          <p:nvPr/>
        </p:nvPicPr>
        <p:blipFill>
          <a:blip r:embed="rId3" cstate="print"/>
          <a:srcRect b="29032"/>
          <a:stretch>
            <a:fillRect/>
          </a:stretch>
        </p:blipFill>
        <p:spPr bwMode="auto">
          <a:xfrm>
            <a:off x="7143768" y="4429132"/>
            <a:ext cx="1083689" cy="107157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7" name="Picture 3" descr="C:\Users\ITIS\Desktop\Неделя английского\Для презентации\0ae969011c8ff4cffda5d3e760e26642--jonquil-flowers-narcissus-flower.jpg"/>
          <p:cNvPicPr>
            <a:picLocks noChangeAspect="1" noChangeArrowheads="1"/>
          </p:cNvPicPr>
          <p:nvPr/>
        </p:nvPicPr>
        <p:blipFill>
          <a:blip r:embed="rId4" cstate="print"/>
          <a:srcRect/>
          <a:stretch>
            <a:fillRect/>
          </a:stretch>
        </p:blipFill>
        <p:spPr bwMode="auto">
          <a:xfrm>
            <a:off x="4143372" y="3786190"/>
            <a:ext cx="1143008" cy="1208039"/>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 name="Picture 4" descr="C:\Users\ITIS\Desktop\Неделя английского\Для презентации\2e0c59273a554c14b50fa4e70189c80d.jpg"/>
          <p:cNvPicPr>
            <a:picLocks noChangeAspect="1" noChangeArrowheads="1"/>
          </p:cNvPicPr>
          <p:nvPr/>
        </p:nvPicPr>
        <p:blipFill>
          <a:blip r:embed="rId5" cstate="print"/>
          <a:srcRect/>
          <a:stretch>
            <a:fillRect/>
          </a:stretch>
        </p:blipFill>
        <p:spPr bwMode="auto">
          <a:xfrm>
            <a:off x="2214546" y="3643314"/>
            <a:ext cx="1071570" cy="107157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Picture 5" descr="C:\Users\ITIS\Desktop\Неделя английского\Для презентации\thistle-2945029_1920-e1540561922755.jpg"/>
          <p:cNvPicPr>
            <a:picLocks noChangeAspect="1" noChangeArrowheads="1"/>
          </p:cNvPicPr>
          <p:nvPr/>
        </p:nvPicPr>
        <p:blipFill>
          <a:blip r:embed="rId6" cstate="print"/>
          <a:srcRect/>
          <a:stretch>
            <a:fillRect/>
          </a:stretch>
        </p:blipFill>
        <p:spPr bwMode="auto">
          <a:xfrm>
            <a:off x="5929322" y="1714488"/>
            <a:ext cx="1214446" cy="121444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0" name="Picture 6" descr="C:\Users\ITIS\Desktop\Неделя английского\Для презентации\4ab15bc0ad9552749143d3d9b100a0cb.jpeg"/>
          <p:cNvPicPr>
            <a:picLocks noChangeAspect="1" noChangeArrowheads="1"/>
          </p:cNvPicPr>
          <p:nvPr/>
        </p:nvPicPr>
        <p:blipFill>
          <a:blip r:embed="rId7" cstate="print"/>
          <a:srcRect/>
          <a:stretch>
            <a:fillRect/>
          </a:stretch>
        </p:blipFill>
        <p:spPr bwMode="auto">
          <a:xfrm>
            <a:off x="642910" y="285704"/>
            <a:ext cx="7929618" cy="6572296"/>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1" name="Picture 7" descr="C:\Users\ITIS\Desktop\Неделя английского\Для презентации\kisspng-emoticon-smiley-wink-emoji-clip-art-thug-life-5ac0eac441add1.2231945015225924522691.jpg"/>
          <p:cNvPicPr>
            <a:picLocks noChangeAspect="1" noChangeArrowheads="1"/>
          </p:cNvPicPr>
          <p:nvPr/>
        </p:nvPicPr>
        <p:blipFill>
          <a:blip r:embed="rId8" cstate="print"/>
          <a:srcRect/>
          <a:stretch>
            <a:fillRect/>
          </a:stretch>
        </p:blipFill>
        <p:spPr bwMode="auto">
          <a:xfrm>
            <a:off x="3786181" y="2714620"/>
            <a:ext cx="1714513" cy="1714513"/>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026"/>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3"/>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1027"/>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2"/>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030"/>
                                        </p:tgtEl>
                                        <p:attrNameLst>
                                          <p:attrName>style.visibility</p:attrName>
                                        </p:attrNameLst>
                                      </p:cBhvr>
                                      <p:to>
                                        <p:strVal val="visible"/>
                                      </p:to>
                                    </p:set>
                                    <p:animEffect transition="in" filter="checkerboard(across)">
                                      <p:cBhvr>
                                        <p:cTn id="23" dur="500"/>
                                        <p:tgtEl>
                                          <p:spTgt spid="1030"/>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031"/>
                                        </p:tgtEl>
                                        <p:attrNameLst>
                                          <p:attrName>style.visibility</p:attrName>
                                        </p:attrNameLst>
                                      </p:cBhvr>
                                      <p:to>
                                        <p:strVal val="visible"/>
                                      </p:to>
                                    </p:set>
                                    <p:animEffect transition="in" filter="dissolve">
                                      <p:cBhvr>
                                        <p:cTn id="28" dur="2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1670" y="285728"/>
            <a:ext cx="5357850" cy="523220"/>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Great Britain gave the world</a:t>
            </a:r>
            <a:r>
              <a:rPr lang="ru-RU"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a:t>
            </a:r>
            <a:endParaRPr lang="ru-RU" sz="2800"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endParaRPr>
          </a:p>
        </p:txBody>
      </p:sp>
      <p:sp>
        <p:nvSpPr>
          <p:cNvPr id="3" name="Прямоугольник 2"/>
          <p:cNvSpPr/>
          <p:nvPr/>
        </p:nvSpPr>
        <p:spPr>
          <a:xfrm>
            <a:off x="428596" y="785794"/>
            <a:ext cx="8143932" cy="1200329"/>
          </a:xfrm>
          <a:prstGeom prst="rect">
            <a:avLst/>
          </a:prstGeom>
        </p:spPr>
        <p:txBody>
          <a:bodyPr wrap="square">
            <a:spAutoFit/>
          </a:bodyPr>
          <a:lstStyle/>
          <a:p>
            <a:pPr algn="just"/>
            <a:r>
              <a:rPr lang="ru-RU" b="1" dirty="0" smtClean="0"/>
              <a:t>В 1926 г. шотландский изобретатель Джон </a:t>
            </a:r>
            <a:r>
              <a:rPr lang="ru-RU" b="1" dirty="0" err="1" smtClean="0"/>
              <a:t>Лоуги</a:t>
            </a:r>
            <a:r>
              <a:rPr lang="ru-RU" b="1" dirty="0" smtClean="0"/>
              <a:t> </a:t>
            </a:r>
            <a:r>
              <a:rPr lang="ru-RU" b="1" dirty="0" err="1" smtClean="0"/>
              <a:t>Бэрд</a:t>
            </a:r>
            <a:r>
              <a:rPr lang="ru-RU" b="1" dirty="0" smtClean="0"/>
              <a:t> продемонстрировал механический телевизор. Картинка имела 30 вертикальных линий. Изображение менялось благодаря оборотам специального диска. Скорость — 5 кадров в секунду вместо распространенных в наши дни 24.</a:t>
            </a:r>
            <a:endParaRPr lang="ru-RU" dirty="0"/>
          </a:p>
        </p:txBody>
      </p:sp>
      <p:sp>
        <p:nvSpPr>
          <p:cNvPr id="5" name="Прямоугольник 4"/>
          <p:cNvSpPr/>
          <p:nvPr/>
        </p:nvSpPr>
        <p:spPr>
          <a:xfrm>
            <a:off x="428596" y="5229067"/>
            <a:ext cx="8286808" cy="1200329"/>
          </a:xfrm>
          <a:prstGeom prst="rect">
            <a:avLst/>
          </a:prstGeom>
        </p:spPr>
        <p:txBody>
          <a:bodyPr wrap="square">
            <a:spAutoFit/>
          </a:bodyPr>
          <a:lstStyle/>
          <a:p>
            <a:pPr algn="just"/>
            <a:r>
              <a:rPr lang="en-US" b="1" dirty="0" smtClean="0"/>
              <a:t>In 1926, the Scottish inventor John </a:t>
            </a:r>
            <a:r>
              <a:rPr lang="en-US" b="1" dirty="0" err="1" smtClean="0"/>
              <a:t>Loughie</a:t>
            </a:r>
            <a:r>
              <a:rPr lang="en-US" b="1" dirty="0" smtClean="0"/>
              <a:t> Baird demonstrated a mechanical television. The picture had 30 vertical lines. The image changed due to the revolutions of a special disk. The speed is 5 frames per second instead of the 24 that are common these days.</a:t>
            </a:r>
            <a:endParaRPr lang="ru-RU" dirty="0"/>
          </a:p>
        </p:txBody>
      </p:sp>
      <p:pic>
        <p:nvPicPr>
          <p:cNvPr id="1026" name="Picture 2" descr="C:\Users\ITIS\Desktop\Неделя английского\стенгазеты\для стенгазеты\baird_TV.jpg"/>
          <p:cNvPicPr>
            <a:picLocks noChangeAspect="1" noChangeArrowheads="1"/>
          </p:cNvPicPr>
          <p:nvPr/>
        </p:nvPicPr>
        <p:blipFill>
          <a:blip r:embed="rId2" cstate="print"/>
          <a:srcRect/>
          <a:stretch>
            <a:fillRect/>
          </a:stretch>
        </p:blipFill>
        <p:spPr bwMode="auto">
          <a:xfrm>
            <a:off x="2298788" y="2160849"/>
            <a:ext cx="4130600" cy="2839787"/>
          </a:xfrm>
          <a:prstGeom prst="rect">
            <a:avLst/>
          </a:prstGeom>
          <a:ln>
            <a:noFill/>
          </a:ln>
          <a:effectLst>
            <a:softEdge rad="112500"/>
          </a:effectLst>
        </p:spPr>
      </p:pic>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1670" y="285728"/>
            <a:ext cx="5357850" cy="523220"/>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Great Britain gave the world</a:t>
            </a:r>
            <a:r>
              <a:rPr lang="ru-RU"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a:t>
            </a:r>
            <a:endParaRPr lang="ru-RU" sz="2800"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endParaRPr>
          </a:p>
        </p:txBody>
      </p:sp>
      <p:sp>
        <p:nvSpPr>
          <p:cNvPr id="2049" name="Rectangle 1"/>
          <p:cNvSpPr>
            <a:spLocks noChangeArrowheads="1"/>
          </p:cNvSpPr>
          <p:nvPr/>
        </p:nvSpPr>
        <p:spPr bwMode="auto">
          <a:xfrm>
            <a:off x="357190" y="673065"/>
            <a:ext cx="835821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ea typeface="Calibri" pitchFamily="34" charset="0"/>
                <a:cs typeface="Times New Roman" pitchFamily="18" charset="0"/>
              </a:rPr>
              <a:t>Британец Исаак Ньютон — один из величайших физиков и математиков за всю историю человечества. Это он открыл закон всемирного тяготения и установил три основных закона движения.</a:t>
            </a:r>
            <a:endParaRPr kumimoji="0" lang="ru-RU" b="0" i="0" u="none" strike="noStrike" cap="none" normalizeH="0" baseline="0" dirty="0" smtClean="0">
              <a:ln>
                <a:noFill/>
              </a:ln>
              <a:solidFill>
                <a:schemeClr val="tx1"/>
              </a:solidFill>
              <a:effectLst/>
              <a:cs typeface="Arial" pitchFamily="34" charset="0"/>
            </a:endParaRPr>
          </a:p>
        </p:txBody>
      </p:sp>
      <p:sp>
        <p:nvSpPr>
          <p:cNvPr id="6" name="Прямоугольник 5"/>
          <p:cNvSpPr/>
          <p:nvPr/>
        </p:nvSpPr>
        <p:spPr>
          <a:xfrm>
            <a:off x="500034" y="5119228"/>
            <a:ext cx="8072494" cy="923330"/>
          </a:xfrm>
          <a:prstGeom prst="rect">
            <a:avLst/>
          </a:prstGeom>
        </p:spPr>
        <p:txBody>
          <a:bodyPr wrap="square">
            <a:spAutoFit/>
          </a:bodyPr>
          <a:lstStyle/>
          <a:p>
            <a:pPr algn="just"/>
            <a:r>
              <a:rPr lang="en-US" b="1" dirty="0" smtClean="0"/>
              <a:t>Briton Isaac Newton is one of the greatest physicists and mathematicians in the history of mankind. It was he who discovered the law of universal gravitation and established the three basic laws of motion.</a:t>
            </a:r>
            <a:endParaRPr lang="ru-RU" dirty="0"/>
          </a:p>
        </p:txBody>
      </p:sp>
      <p:pic>
        <p:nvPicPr>
          <p:cNvPr id="2050" name="Picture 2" descr="C:\Users\ITIS\Desktop\Неделя английского\стенгазеты\для стенгазеты\tumblr_m2wwscZtPb1r2h5u7o1_1280.jpg"/>
          <p:cNvPicPr>
            <a:picLocks noChangeAspect="1" noChangeArrowheads="1"/>
          </p:cNvPicPr>
          <p:nvPr/>
        </p:nvPicPr>
        <p:blipFill>
          <a:blip r:embed="rId2" cstate="print"/>
          <a:srcRect/>
          <a:stretch>
            <a:fillRect/>
          </a:stretch>
        </p:blipFill>
        <p:spPr bwMode="auto">
          <a:xfrm>
            <a:off x="2322515" y="1857364"/>
            <a:ext cx="4178311" cy="3009800"/>
          </a:xfrm>
          <a:prstGeom prst="rect">
            <a:avLst/>
          </a:prstGeom>
          <a:ln>
            <a:noFill/>
          </a:ln>
          <a:effectLst>
            <a:softEdge rad="112500"/>
          </a:effectLst>
        </p:spPr>
      </p:pic>
    </p:spTree>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1670" y="285728"/>
            <a:ext cx="5357850" cy="523220"/>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Great Britain gave the world</a:t>
            </a:r>
            <a:r>
              <a:rPr lang="ru-RU" sz="2800" b="1" dirty="0" smtClean="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rPr>
              <a:t>:</a:t>
            </a:r>
            <a:endParaRPr lang="ru-RU" sz="2800" b="1" dirty="0">
              <a:ln w="12700">
                <a:solidFill>
                  <a:schemeClr val="tx2">
                    <a:satMod val="155000"/>
                  </a:schemeClr>
                </a:solidFill>
                <a:prstDash val="solid"/>
              </a:ln>
              <a:solidFill>
                <a:schemeClr val="tx2">
                  <a:lumMod val="75000"/>
                </a:schemeClr>
              </a:solidFill>
              <a:effectLst>
                <a:outerShdw blurRad="41275" dist="20320" dir="1800000" algn="tl" rotWithShape="0">
                  <a:srgbClr val="000000">
                    <a:alpha val="40000"/>
                  </a:srgbClr>
                </a:outerShdw>
              </a:effectLst>
            </a:endParaRPr>
          </a:p>
        </p:txBody>
      </p:sp>
      <p:sp>
        <p:nvSpPr>
          <p:cNvPr id="6" name="Прямоугольник 5"/>
          <p:cNvSpPr/>
          <p:nvPr/>
        </p:nvSpPr>
        <p:spPr>
          <a:xfrm>
            <a:off x="428596" y="928670"/>
            <a:ext cx="8358246" cy="923330"/>
          </a:xfrm>
          <a:prstGeom prst="rect">
            <a:avLst/>
          </a:prstGeom>
        </p:spPr>
        <p:txBody>
          <a:bodyPr wrap="square">
            <a:spAutoFit/>
          </a:bodyPr>
          <a:lstStyle/>
          <a:p>
            <a:pPr algn="just"/>
            <a:r>
              <a:rPr lang="ru-RU" b="1" dirty="0" smtClean="0"/>
              <a:t>Наиболее популярные виды спорта в современном мире берут свое начало в Великобритании, по крайней мере, с точки зрения стандартизации правил. В первую очередь, речь идет о футболе, крикете, регби и теннисе.</a:t>
            </a:r>
            <a:endParaRPr lang="ru-RU" dirty="0"/>
          </a:p>
        </p:txBody>
      </p:sp>
      <p:sp>
        <p:nvSpPr>
          <p:cNvPr id="7" name="Прямоугольник 6"/>
          <p:cNvSpPr/>
          <p:nvPr/>
        </p:nvSpPr>
        <p:spPr>
          <a:xfrm>
            <a:off x="428596" y="5220314"/>
            <a:ext cx="8286808" cy="923330"/>
          </a:xfrm>
          <a:prstGeom prst="rect">
            <a:avLst/>
          </a:prstGeom>
        </p:spPr>
        <p:txBody>
          <a:bodyPr wrap="square">
            <a:spAutoFit/>
          </a:bodyPr>
          <a:lstStyle/>
          <a:p>
            <a:pPr algn="just"/>
            <a:r>
              <a:rPr lang="en-US" b="1" dirty="0" smtClean="0"/>
              <a:t>The most popular sports in the modern world originate in the UK, at least in terms of standardization of rules. First of all, we are talking about football, cricket, rugby and tennis.</a:t>
            </a:r>
            <a:endParaRPr lang="ru-RU" dirty="0"/>
          </a:p>
        </p:txBody>
      </p:sp>
      <p:pic>
        <p:nvPicPr>
          <p:cNvPr id="2" name="Picture 2" descr="C:\Users\ITIS\Desktop\Неделя английского\стенгазеты\для стенгазеты\Football-Wallpapers-hd-3.jpg"/>
          <p:cNvPicPr>
            <a:picLocks noChangeAspect="1" noChangeArrowheads="1"/>
          </p:cNvPicPr>
          <p:nvPr/>
        </p:nvPicPr>
        <p:blipFill>
          <a:blip r:embed="rId2" cstate="print"/>
          <a:srcRect/>
          <a:stretch>
            <a:fillRect/>
          </a:stretch>
        </p:blipFill>
        <p:spPr bwMode="auto">
          <a:xfrm>
            <a:off x="2197138" y="1928802"/>
            <a:ext cx="4518002" cy="3199952"/>
          </a:xfrm>
          <a:prstGeom prst="rect">
            <a:avLst/>
          </a:prstGeom>
          <a:ln>
            <a:noFill/>
          </a:ln>
          <a:effectLst>
            <a:softEdge rad="112500"/>
          </a:effectLst>
        </p:spPr>
      </p:pic>
    </p:spTree>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604</TotalTime>
  <Words>726</Words>
  <Application>Microsoft Office PowerPoint</Application>
  <PresentationFormat>Экран (4:3)</PresentationFormat>
  <Paragraphs>67</Paragraphs>
  <Slides>17</Slides>
  <Notes>0</Notes>
  <HiddenSlides>0</HiddenSlides>
  <MMClips>4</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Апекс</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ITIS</dc:creator>
  <cp:lastModifiedBy>ITIS</cp:lastModifiedBy>
  <cp:revision>64</cp:revision>
  <dcterms:created xsi:type="dcterms:W3CDTF">2021-11-22T17:03:40Z</dcterms:created>
  <dcterms:modified xsi:type="dcterms:W3CDTF">2021-12-01T20:55:01Z</dcterms:modified>
</cp:coreProperties>
</file>