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  <p:sldMasterId id="2147483972" r:id="rId2"/>
  </p:sldMasterIdLst>
  <p:notesMasterIdLst>
    <p:notesMasterId r:id="rId17"/>
  </p:notesMasterIdLst>
  <p:sldIdLst>
    <p:sldId id="276" r:id="rId3"/>
    <p:sldId id="270" r:id="rId4"/>
    <p:sldId id="271" r:id="rId5"/>
    <p:sldId id="256" r:id="rId6"/>
    <p:sldId id="258" r:id="rId7"/>
    <p:sldId id="260" r:id="rId8"/>
    <p:sldId id="275" r:id="rId9"/>
    <p:sldId id="272" r:id="rId10"/>
    <p:sldId id="259" r:id="rId11"/>
    <p:sldId id="263" r:id="rId12"/>
    <p:sldId id="273" r:id="rId13"/>
    <p:sldId id="274" r:id="rId14"/>
    <p:sldId id="277" r:id="rId15"/>
    <p:sldId id="266" r:id="rId16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660066"/>
    <a:srgbClr val="9900FF"/>
    <a:srgbClr val="993366"/>
    <a:srgbClr val="003366"/>
    <a:srgbClr val="E686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F7325D-C4BC-40F4-AFC7-66F8DCCB0AF8}" type="datetimeFigureOut">
              <a:rPr lang="ru-RU" smtClean="0"/>
              <a:t>19.12.2022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4EF12-C838-40D2-A258-84062DE9F4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893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4EF12-C838-40D2-A258-84062DE9F4D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019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4EF12-C838-40D2-A258-84062DE9F4D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41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27DE542-9F6D-436C-85E0-B2DB3FF1670A}" type="datetimeFigureOut">
              <a:rPr lang="ru-RU" smtClean="0"/>
              <a:pPr/>
              <a:t>19.12.2022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2717185-1A8C-41B7-B239-CD413FFDB9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myactivities" TargetMode="Externa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myactivities" TargetMode="Externa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ordwall.net/myactivities" TargetMode="Externa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2022-2023\Учитель года\Муниципальный этап\Методмастерская\Для презентации\Логотип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8" r="8685"/>
          <a:stretch/>
        </p:blipFill>
        <p:spPr bwMode="auto">
          <a:xfrm>
            <a:off x="1560647" y="1412776"/>
            <a:ext cx="5747657" cy="406717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6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143328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In future people will live longer, many diseases will disappear.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2. People will cut down all the forests.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3. There will be no fish in the rivers.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b="1" dirty="0">
                <a:solidFill>
                  <a:schemeClr val="tx1">
                    <a:lumMod val="95000"/>
                  </a:schemeClr>
                </a:solidFill>
                <a:latin typeface="Comic Sans MS" pitchFamily="66" charset="0"/>
                <a:ea typeface="Times New Roman" pitchFamily="18" charset="0"/>
              </a:rPr>
              <a:t>4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. We shall find new sources of energy.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hlinkshowjump?jump=nextslide"/>
          </p:cNvPr>
          <p:cNvSpPr/>
          <p:nvPr/>
        </p:nvSpPr>
        <p:spPr>
          <a:xfrm>
            <a:off x="827584" y="234888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C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omplete </a:t>
            </a: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the text</a:t>
            </a:r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33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704051"/>
            <a:ext cx="90797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P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ut </a:t>
            </a:r>
            <a:r>
              <a:rPr lang="en-US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the words in the logical order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451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404664"/>
            <a:ext cx="37444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4E67C8">
                    <a:lumMod val="75000"/>
                  </a:srgbClr>
                </a:solidFill>
                <a:latin typeface="Arial Rounded MT Bold" pitchFamily="34" charset="0"/>
                <a:ea typeface="+mj-ea"/>
                <a:cs typeface="+mj-cs"/>
              </a:rPr>
              <a:t>I promise to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988840"/>
            <a:ext cx="8280920" cy="2878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3600" b="1" dirty="0">
                <a:solidFill>
                  <a:srgbClr val="4E67C8">
                    <a:lumMod val="75000"/>
                  </a:srgbClr>
                </a:solidFill>
                <a:latin typeface="Arial Rounded MT Bold" pitchFamily="34" charset="0"/>
                <a:ea typeface="+mj-ea"/>
                <a:cs typeface="+mj-cs"/>
              </a:rPr>
              <a:t>Be cute. Don’t pollute.</a:t>
            </a:r>
            <a:endParaRPr lang="ru-RU" sz="3600" b="1" dirty="0">
              <a:solidFill>
                <a:srgbClr val="4E67C8">
                  <a:lumMod val="75000"/>
                </a:srgbClr>
              </a:solidFill>
              <a:latin typeface="Arial Rounded MT Bold" pitchFamily="34" charset="0"/>
              <a:ea typeface="+mj-ea"/>
              <a:cs typeface="+mj-cs"/>
            </a:endParaRPr>
          </a:p>
          <a:p>
            <a:pPr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3600" b="1" dirty="0">
                <a:solidFill>
                  <a:srgbClr val="4E67C8">
                    <a:lumMod val="75000"/>
                  </a:srgbClr>
                </a:solidFill>
                <a:latin typeface="Arial Rounded MT Bold" pitchFamily="34" charset="0"/>
                <a:ea typeface="+mj-ea"/>
                <a:cs typeface="+mj-cs"/>
              </a:rPr>
              <a:t>Save Earth to save life.</a:t>
            </a:r>
            <a:endParaRPr lang="ru-RU" sz="3600" b="1" dirty="0">
              <a:solidFill>
                <a:srgbClr val="4E67C8">
                  <a:lumMod val="75000"/>
                </a:srgbClr>
              </a:solidFill>
              <a:latin typeface="Arial Rounded MT Bold" pitchFamily="34" charset="0"/>
              <a:ea typeface="+mj-ea"/>
              <a:cs typeface="+mj-cs"/>
            </a:endParaRPr>
          </a:p>
          <a:p>
            <a:pPr>
              <a:lnSpc>
                <a:spcPct val="115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3600" b="1" dirty="0">
                <a:solidFill>
                  <a:srgbClr val="4E67C8">
                    <a:lumMod val="75000"/>
                  </a:srgbClr>
                </a:solidFill>
                <a:latin typeface="Arial Rounded MT Bold" pitchFamily="34" charset="0"/>
                <a:ea typeface="+mj-ea"/>
                <a:cs typeface="+mj-cs"/>
              </a:rPr>
              <a:t>Reduce, reuse, recycle.</a:t>
            </a:r>
            <a:endParaRPr lang="ru-RU" sz="3600" b="1" dirty="0">
              <a:solidFill>
                <a:srgbClr val="4E67C8">
                  <a:lumMod val="75000"/>
                </a:srgbClr>
              </a:solidFill>
              <a:latin typeface="Arial Rounded MT Bold" pitchFamily="34" charset="0"/>
              <a:ea typeface="+mj-ea"/>
              <a:cs typeface="+mj-cs"/>
            </a:endParaRPr>
          </a:p>
          <a:p>
            <a:r>
              <a:rPr lang="en-US" sz="3600" b="1" dirty="0">
                <a:solidFill>
                  <a:srgbClr val="4E67C8">
                    <a:lumMod val="75000"/>
                  </a:srgbClr>
                </a:solidFill>
                <a:latin typeface="Arial Rounded MT Bold" pitchFamily="34" charset="0"/>
                <a:ea typeface="+mj-ea"/>
                <a:cs typeface="+mj-cs"/>
              </a:rPr>
              <a:t>Give a big hoot to those who pollute.</a:t>
            </a:r>
            <a:endParaRPr lang="ru-RU" sz="3600" b="1" dirty="0">
              <a:solidFill>
                <a:srgbClr val="4E67C8">
                  <a:lumMod val="75000"/>
                </a:srgbClr>
              </a:solidFill>
              <a:latin typeface="Arial Rounded MT Bold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2703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" descr="Traffic Lights 4 Peace - SAVE OUR PLAN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461" y="821168"/>
            <a:ext cx="8252003" cy="470333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16387" name="Text Box 14"/>
          <p:cNvSpPr txBox="1">
            <a:spLocks noChangeArrowheads="1"/>
          </p:cNvSpPr>
          <p:nvPr/>
        </p:nvSpPr>
        <p:spPr bwMode="auto">
          <a:xfrm>
            <a:off x="323850" y="4076700"/>
            <a:ext cx="3529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388" name="Text Box 16"/>
          <p:cNvSpPr txBox="1">
            <a:spLocks noChangeArrowheads="1"/>
          </p:cNvSpPr>
          <p:nvPr/>
        </p:nvSpPr>
        <p:spPr bwMode="auto">
          <a:xfrm>
            <a:off x="250825" y="5157788"/>
            <a:ext cx="3889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389" name="Text Box 17"/>
          <p:cNvSpPr txBox="1">
            <a:spLocks noChangeArrowheads="1"/>
          </p:cNvSpPr>
          <p:nvPr/>
        </p:nvSpPr>
        <p:spPr bwMode="auto">
          <a:xfrm>
            <a:off x="250825" y="5876925"/>
            <a:ext cx="360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6390" name="Text Box 18"/>
          <p:cNvSpPr txBox="1">
            <a:spLocks noChangeArrowheads="1"/>
          </p:cNvSpPr>
          <p:nvPr/>
        </p:nvSpPr>
        <p:spPr bwMode="auto">
          <a:xfrm>
            <a:off x="1116013" y="1125538"/>
            <a:ext cx="2592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6392" name="Picture 124" descr="экология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168" y="1062236"/>
            <a:ext cx="2381250" cy="17907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kynet\Desktop\Слайд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5608"/>
            <a:ext cx="6387728" cy="6387728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43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2022-2023\Учитель года\Муниципальный этап\Урок\Для презентации\Слайд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580782" cy="5328592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40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kynet\Desktop\1645050608_51-fikiwiki-com-p-les-krasivie-kartinki-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4016"/>
            <a:ext cx="8952048" cy="6453336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Работа\2022-2023\Учитель года\Муниципальный этап\Урок\Для презентации\vyrubka-i-gibel-les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252520" cy="658475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Работа\2022-2023\Учитель года\Муниципальный этап\Урок\Для презентации\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320" y="116632"/>
            <a:ext cx="9221824" cy="6381081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Работа\2022-2023\Учитель года\Муниципальный этап\Урок\Для презентации\1588927111_5bcbc2e6adc6ac9dfb690a3edcb64ab2_x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00" y="14394"/>
            <a:ext cx="9257320" cy="6870990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E:\Работа\2022-2023\Учитель года\Муниципальный этап\Урок\Для презентации\i (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433048" cy="688538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Работа\2022-2023\Учитель года\Муниципальный этап\Урок\Для презентации\architecture-cities-pollution-venezuela-1920x1080-107152 (1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252520" cy="6768752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331144" y="44624"/>
            <a:ext cx="741732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8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Earth Is Our Home</a:t>
            </a:r>
            <a:endParaRPr lang="ru-RU" sz="4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4104308"/>
            <a:ext cx="4176464" cy="256505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3081" name="Text Box 23"/>
          <p:cNvSpPr txBox="1">
            <a:spLocks noChangeArrowheads="1"/>
          </p:cNvSpPr>
          <p:nvPr/>
        </p:nvSpPr>
        <p:spPr bwMode="auto">
          <a:xfrm>
            <a:off x="274320" y="814060"/>
            <a:ext cx="436968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The earth is a garden,</a:t>
            </a:r>
            <a:b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</a:br>
            <a: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It’s a beautiful place</a:t>
            </a:r>
            <a:b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</a:br>
            <a: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For all living creatures,</a:t>
            </a:r>
            <a:b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</a:br>
            <a: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For all the human race.</a:t>
            </a:r>
            <a:b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</a:br>
            <a: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Helping Mother Earth,</a:t>
            </a:r>
            <a:b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</a:br>
            <a: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We can peacefully roam,</a:t>
            </a:r>
            <a:b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</a:br>
            <a: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We all deserve a place,</a:t>
            </a:r>
            <a:b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</a:br>
            <a:r>
              <a:rPr lang="en-US" sz="24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We can call our home.</a:t>
            </a:r>
            <a:endParaRPr lang="ru-RU" sz="2400" b="1" dirty="0">
              <a:latin typeface="Arial Black" pitchFamily="34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4932040" y="764704"/>
            <a:ext cx="4104196" cy="327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2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Земля дивный </a:t>
            </a:r>
            <a:r>
              <a:rPr lang="ru-RU" sz="2200" b="1" dirty="0" smtClean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сад,</a:t>
            </a:r>
            <a:endParaRPr lang="ru-RU" sz="2200" b="1" dirty="0">
              <a:latin typeface="Arial Black" pitchFamily="34" charset="0"/>
              <a:ea typeface="Arial Unicode MS" pitchFamily="34" charset="-128"/>
              <a:cs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2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Что чарует красой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2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Для мира </a:t>
            </a:r>
            <a:r>
              <a:rPr lang="ru-RU" sz="2200" b="1" dirty="0" smtClean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животных,</a:t>
            </a:r>
            <a:endParaRPr lang="ru-RU" sz="2200" b="1" dirty="0">
              <a:latin typeface="Arial Black" pitchFamily="34" charset="0"/>
              <a:ea typeface="Arial Unicode MS" pitchFamily="34" charset="-128"/>
              <a:cs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2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Для расы </a:t>
            </a:r>
            <a:r>
              <a:rPr lang="ru-RU" sz="2200" b="1" dirty="0" smtClean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любой.</a:t>
            </a:r>
            <a:endParaRPr lang="ru-RU" sz="2200" b="1" dirty="0">
              <a:latin typeface="Arial Black" pitchFamily="34" charset="0"/>
              <a:ea typeface="Arial Unicode MS" pitchFamily="34" charset="-128"/>
              <a:cs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2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Сохранив </a:t>
            </a:r>
            <a:r>
              <a:rPr lang="ru-RU" sz="2200" b="1" dirty="0" smtClean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землю-мать,</a:t>
            </a:r>
            <a:endParaRPr lang="ru-RU" sz="2200" b="1" dirty="0">
              <a:latin typeface="Arial Black" pitchFamily="34" charset="0"/>
              <a:ea typeface="Arial Unicode MS" pitchFamily="34" charset="-128"/>
              <a:cs typeface="Times New Roman" pitchFamily="18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2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Мирно мы заживем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2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Этот шар голубой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sz="2200" b="1" dirty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Наш один общий </a:t>
            </a:r>
            <a:r>
              <a:rPr lang="ru-RU" sz="2200" b="1" dirty="0" smtClean="0">
                <a:latin typeface="Arial Black" pitchFamily="34" charset="0"/>
                <a:ea typeface="Arial Unicode MS" pitchFamily="34" charset="-128"/>
                <a:cs typeface="Times New Roman" pitchFamily="18" charset="0"/>
              </a:rPr>
              <a:t>дом.</a:t>
            </a:r>
            <a:endParaRPr lang="ru-RU" sz="2200" b="1" dirty="0">
              <a:latin typeface="Arial Black" pitchFamily="34" charset="0"/>
              <a:ea typeface="Arial Unicode MS" pitchFamily="34" charset="-128"/>
              <a:cs typeface="Times New Roman" pitchFamily="18" charset="0"/>
            </a:endParaRPr>
          </a:p>
        </p:txBody>
      </p:sp>
      <p:pic>
        <p:nvPicPr>
          <p:cNvPr id="3074" name="Picture 2" descr="C:\Users\Skynet\Desktop\1655465391_8-gas-kvas-com-p-priroda-sad-foto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04309"/>
            <a:ext cx="4104455" cy="256505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20080" y="1421112"/>
            <a:ext cx="853244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(poison, pollution, plant, prevent)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(radiation, rivers, resource, reduce)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(ozone, oil)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(tree, temperature)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(ecology, environment,</a:t>
            </a:r>
            <a:r>
              <a:rPr kumimoji="0" lang="en-US" sz="32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extinct,</a:t>
            </a:r>
            <a:r>
              <a:rPr kumimoji="0" lang="en-US" sz="32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 endanger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(crisis, cooperation, chemicals, cans)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omic Sans MS" pitchFamily="66" charset="0"/>
                <a:ea typeface="Times New Roman" pitchFamily="18" charset="0"/>
              </a:rPr>
              <a:t>(throw, toxic)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208" y="1424970"/>
            <a:ext cx="44435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 smtClean="0">
                <a:solidFill>
                  <a:srgbClr val="FF0000"/>
                </a:solidFill>
                <a:latin typeface="Comic Sans MS" pitchFamily="66" charset="0"/>
              </a:rPr>
              <a:t>P</a:t>
            </a:r>
            <a:endParaRPr lang="ru-RU" sz="3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308" y="1929026"/>
            <a:ext cx="49725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endParaRPr lang="ru-RU" sz="38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9372" y="2361074"/>
            <a:ext cx="574196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 smtClean="0">
                <a:solidFill>
                  <a:srgbClr val="FF0000"/>
                </a:solidFill>
                <a:latin typeface="Comic Sans MS" pitchFamily="66" charset="0"/>
              </a:rPr>
              <a:t>O</a:t>
            </a:r>
            <a:endParaRPr lang="ru-RU" sz="38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057" y="2865130"/>
            <a:ext cx="524503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>
                <a:solidFill>
                  <a:srgbClr val="FF0000"/>
                </a:solidFill>
                <a:latin typeface="Comic Sans MS" pitchFamily="66" charset="0"/>
              </a:rPr>
              <a:t>T</a:t>
            </a:r>
            <a:endParaRPr lang="ru-RU" sz="38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2324" y="3356992"/>
            <a:ext cx="489236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>
                <a:solidFill>
                  <a:srgbClr val="FF0000"/>
                </a:solidFill>
                <a:latin typeface="Comic Sans MS" pitchFamily="66" charset="0"/>
              </a:rPr>
              <a:t>E</a:t>
            </a:r>
            <a:endParaRPr lang="ru-RU" sz="38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530" y="3861048"/>
            <a:ext cx="486030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 smtClean="0">
                <a:solidFill>
                  <a:srgbClr val="FF0000"/>
                </a:solidFill>
                <a:latin typeface="Comic Sans MS" pitchFamily="66" charset="0"/>
              </a:rPr>
              <a:t>C</a:t>
            </a:r>
            <a:endParaRPr lang="ru-RU" sz="38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057" y="4408076"/>
            <a:ext cx="524503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800" b="1" dirty="0" smtClean="0">
                <a:solidFill>
                  <a:srgbClr val="FF0000"/>
                </a:solidFill>
                <a:latin typeface="Comic Sans MS" pitchFamily="66" charset="0"/>
              </a:rPr>
              <a:t>T</a:t>
            </a:r>
            <a:endParaRPr lang="ru-RU" sz="3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307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307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та\2022-2023\Учитель года\Муниципальный этап\Урок\Для презентации\2022-12-18_16-03-4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78"/>
          <a:stretch/>
        </p:blipFill>
        <p:spPr bwMode="auto">
          <a:xfrm>
            <a:off x="216024" y="1052736"/>
            <a:ext cx="8699376" cy="424847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365104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4E67C8">
                    <a:lumMod val="75000"/>
                  </a:srgbClr>
                </a:solidFill>
                <a:latin typeface="Arial Rounded MT Bold" pitchFamily="34" charset="0"/>
                <a:ea typeface="+mj-ea"/>
                <a:cs typeface="+mj-cs"/>
              </a:rPr>
              <a:t>be in charge of¹ – </a:t>
            </a:r>
            <a:r>
              <a:rPr lang="ru-RU" sz="2800" b="1" dirty="0" smtClean="0">
                <a:solidFill>
                  <a:srgbClr val="4E67C8">
                    <a:lumMod val="75000"/>
                  </a:srgbClr>
                </a:solidFill>
                <a:latin typeface="Arial Rounded MT Bold" pitchFamily="34" charset="0"/>
                <a:ea typeface="+mj-ea"/>
                <a:cs typeface="+mj-cs"/>
              </a:rPr>
              <a:t>быть в ответе за…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33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hlinkClick r:id="" action="ppaction://hlinkshowjump?jump=nextslide"/>
          </p:cNvPr>
          <p:cNvSpPr txBox="1">
            <a:spLocks noChangeArrowheads="1"/>
          </p:cNvSpPr>
          <p:nvPr/>
        </p:nvSpPr>
        <p:spPr bwMode="auto">
          <a:xfrm>
            <a:off x="539552" y="1983616"/>
            <a:ext cx="82809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2"/>
              </a:rPr>
              <a:t>Choose the correct word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3212976"/>
            <a:ext cx="45365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(Whack a mole)</a:t>
            </a:r>
            <a:endParaRPr lang="ru-RU" sz="44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504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00" name="Line 16"/>
          <p:cNvSpPr>
            <a:spLocks noChangeShapeType="1"/>
          </p:cNvSpPr>
          <p:nvPr/>
        </p:nvSpPr>
        <p:spPr bwMode="auto">
          <a:xfrm flipV="1">
            <a:off x="2051720" y="2924942"/>
            <a:ext cx="2808312" cy="3024337"/>
          </a:xfrm>
          <a:prstGeom prst="line">
            <a:avLst/>
          </a:prstGeom>
          <a:noFill/>
          <a:ln w="5715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720081" y="116805"/>
            <a:ext cx="7596335" cy="1223963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Arial Rounded MT Bold" pitchFamily="34" charset="0"/>
              </a:rPr>
              <a:t>Match the words on the left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 Rounded MT Bold" pitchFamily="34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 Rounded MT Bold" pitchFamily="34" charset="0"/>
              </a:rPr>
            </a:b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 Rounded MT Bold" pitchFamily="34" charset="0"/>
              </a:rPr>
              <a:t>with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effectLst/>
                <a:latin typeface="Arial Rounded MT Bold" pitchFamily="34" charset="0"/>
              </a:rPr>
              <a:t>the definitions on the right.</a:t>
            </a:r>
            <a: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</a:rPr>
              <a:t/>
            </a:r>
            <a:br>
              <a:rPr lang="en-US" sz="2800" dirty="0">
                <a:solidFill>
                  <a:schemeClr val="accent1">
                    <a:lumMod val="75000"/>
                  </a:schemeClr>
                </a:solidFill>
                <a:effectLst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118789" name="Rectangle 5"/>
          <p:cNvSpPr>
            <a:spLocks noGrp="1" noChangeArrowheads="1"/>
          </p:cNvSpPr>
          <p:nvPr>
            <p:ph sz="quarter" idx="13"/>
          </p:nvPr>
        </p:nvSpPr>
        <p:spPr>
          <a:xfrm>
            <a:off x="0" y="908720"/>
            <a:ext cx="4495800" cy="5301208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en-US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Environment</a:t>
            </a:r>
            <a:endParaRPr lang="en-US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en-US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nature reserve</a:t>
            </a:r>
            <a:endParaRPr lang="en-US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en-US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Extinct</a:t>
            </a:r>
            <a:endParaRPr lang="en-US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</a:t>
            </a:r>
            <a:r>
              <a:rPr lang="en-US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Earth</a:t>
            </a:r>
            <a:endParaRPr lang="en-US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</a:t>
            </a:r>
            <a:r>
              <a:rPr lang="en-US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 house effect</a:t>
            </a:r>
            <a:endParaRPr lang="en-US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</a:t>
            </a:r>
            <a:r>
              <a:rPr lang="en-US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Garbage </a:t>
            </a:r>
            <a:endParaRPr lang="ru-RU" sz="3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790" name="Rectangle 6"/>
          <p:cNvSpPr>
            <a:spLocks noGrp="1" noChangeArrowheads="1"/>
          </p:cNvSpPr>
          <p:nvPr>
            <p:ph sz="quarter" idx="14"/>
          </p:nvPr>
        </p:nvSpPr>
        <p:spPr>
          <a:xfrm>
            <a:off x="4793027" y="1126798"/>
            <a:ext cx="4320480" cy="5326537"/>
          </a:xfrm>
        </p:spPr>
        <p:txBody>
          <a:bodyPr>
            <a:normAutofit/>
          </a:bodyPr>
          <a:lstStyle/>
          <a:p>
            <a:pPr marL="533400" indent="-533400">
              <a:lnSpc>
                <a:spcPct val="140000"/>
              </a:lnSpc>
              <a:buFontTx/>
              <a:buAutoNum type="alphaLcParenR"/>
            </a:pPr>
            <a:r>
              <a:rPr lang="en-US" sz="2000" b="1" dirty="0"/>
              <a:t>It’s the place where animals, birds and plants are protected.</a:t>
            </a:r>
          </a:p>
          <a:p>
            <a:pPr marL="533400" indent="-533400">
              <a:lnSpc>
                <a:spcPct val="140000"/>
              </a:lnSpc>
              <a:buFontTx/>
              <a:buAutoNum type="alphaLcParenR"/>
            </a:pPr>
            <a:r>
              <a:rPr lang="en-US" sz="2000" b="1" dirty="0"/>
              <a:t>The material which pollutes rivers, lakes and forests.</a:t>
            </a:r>
          </a:p>
          <a:p>
            <a:pPr marL="533400" indent="-533400">
              <a:lnSpc>
                <a:spcPct val="140000"/>
              </a:lnSpc>
              <a:buFontTx/>
              <a:buAutoNum type="alphaLcParenR"/>
            </a:pPr>
            <a:r>
              <a:rPr lang="en-US" sz="2000" b="1" dirty="0"/>
              <a:t>Everything that is around us.</a:t>
            </a:r>
          </a:p>
          <a:p>
            <a:pPr marL="533400" indent="-533400">
              <a:lnSpc>
                <a:spcPct val="140000"/>
              </a:lnSpc>
              <a:buFontTx/>
              <a:buAutoNum type="alphaLcParenR"/>
            </a:pPr>
            <a:r>
              <a:rPr lang="en-US" sz="2000" b="1" dirty="0"/>
              <a:t>No longer existing or living.</a:t>
            </a:r>
          </a:p>
          <a:p>
            <a:pPr marL="533400" indent="-533400">
              <a:lnSpc>
                <a:spcPct val="140000"/>
              </a:lnSpc>
              <a:buFontTx/>
              <a:buAutoNum type="alphaLcParenR"/>
            </a:pPr>
            <a:r>
              <a:rPr lang="en-US" sz="2000" b="1" dirty="0"/>
              <a:t>A planet where we live.</a:t>
            </a:r>
          </a:p>
          <a:p>
            <a:pPr marL="533400" indent="-533400">
              <a:lnSpc>
                <a:spcPct val="140000"/>
              </a:lnSpc>
              <a:buFontTx/>
              <a:buAutoNum type="alphaLcParenR"/>
            </a:pPr>
            <a:r>
              <a:rPr lang="en-US" sz="2000" b="1" dirty="0"/>
              <a:t>gradual warming of the surface of the earth.</a:t>
            </a:r>
          </a:p>
          <a:p>
            <a:pPr marL="533400" indent="-533400">
              <a:lnSpc>
                <a:spcPct val="140000"/>
              </a:lnSpc>
              <a:buFontTx/>
              <a:buAutoNum type="alphaLcParenR"/>
            </a:pPr>
            <a:endParaRPr lang="ru-RU" b="1" dirty="0"/>
          </a:p>
        </p:txBody>
      </p:sp>
      <p:sp>
        <p:nvSpPr>
          <p:cNvPr id="118794" name="Line 10"/>
          <p:cNvSpPr>
            <a:spLocks noChangeShapeType="1"/>
          </p:cNvSpPr>
          <p:nvPr/>
        </p:nvSpPr>
        <p:spPr bwMode="auto">
          <a:xfrm>
            <a:off x="3059832" y="1412776"/>
            <a:ext cx="1800200" cy="2376263"/>
          </a:xfrm>
          <a:prstGeom prst="line">
            <a:avLst/>
          </a:prstGeom>
          <a:noFill/>
          <a:ln w="5715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795" name="Line 11"/>
          <p:cNvSpPr>
            <a:spLocks noChangeShapeType="1"/>
          </p:cNvSpPr>
          <p:nvPr/>
        </p:nvSpPr>
        <p:spPr bwMode="auto">
          <a:xfrm>
            <a:off x="1763687" y="3212976"/>
            <a:ext cx="3096343" cy="1008111"/>
          </a:xfrm>
          <a:prstGeom prst="line">
            <a:avLst/>
          </a:prstGeom>
          <a:noFill/>
          <a:ln w="5715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797" name="Line 13"/>
          <p:cNvSpPr>
            <a:spLocks noChangeShapeType="1"/>
          </p:cNvSpPr>
          <p:nvPr/>
        </p:nvSpPr>
        <p:spPr bwMode="auto">
          <a:xfrm>
            <a:off x="2267744" y="4077072"/>
            <a:ext cx="2520280" cy="720080"/>
          </a:xfrm>
          <a:prstGeom prst="line">
            <a:avLst/>
          </a:prstGeom>
          <a:noFill/>
          <a:ln w="5715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798" name="Line 14"/>
          <p:cNvSpPr>
            <a:spLocks noChangeShapeType="1"/>
          </p:cNvSpPr>
          <p:nvPr/>
        </p:nvSpPr>
        <p:spPr bwMode="auto">
          <a:xfrm>
            <a:off x="3959932" y="5043431"/>
            <a:ext cx="900099" cy="257777"/>
          </a:xfrm>
          <a:prstGeom prst="line">
            <a:avLst/>
          </a:prstGeom>
          <a:noFill/>
          <a:ln w="5715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8802" name="Line 18"/>
          <p:cNvSpPr>
            <a:spLocks noChangeShapeType="1"/>
          </p:cNvSpPr>
          <p:nvPr/>
        </p:nvSpPr>
        <p:spPr bwMode="auto">
          <a:xfrm flipV="1">
            <a:off x="3527884" y="1412776"/>
            <a:ext cx="1260140" cy="936104"/>
          </a:xfrm>
          <a:prstGeom prst="line">
            <a:avLst/>
          </a:prstGeom>
          <a:noFill/>
          <a:ln w="5715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800" grpId="0" animBg="1"/>
      <p:bldP spid="118794" grpId="0" animBg="1"/>
      <p:bldP spid="118795" grpId="0" animBg="1"/>
      <p:bldP spid="118797" grpId="0" animBg="1"/>
      <p:bldP spid="118798" grpId="0" animBg="1"/>
      <p:bldP spid="118802" grpId="0" animBg="1"/>
    </p:bld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548</TotalTime>
  <Words>275</Words>
  <Application>Microsoft Office PowerPoint</Application>
  <PresentationFormat>Экран (4:3)</PresentationFormat>
  <Paragraphs>56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Горизонт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Match the words on the left  with the definitions on the right.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«What Can We Do to Help the Earth?» </dc:title>
  <dc:creator>Admin</dc:creator>
  <cp:lastModifiedBy>Skynet</cp:lastModifiedBy>
  <cp:revision>76</cp:revision>
  <cp:lastPrinted>2014-10-21T05:48:57Z</cp:lastPrinted>
  <dcterms:created xsi:type="dcterms:W3CDTF">2010-01-19T08:37:33Z</dcterms:created>
  <dcterms:modified xsi:type="dcterms:W3CDTF">2022-12-19T04:10:52Z</dcterms:modified>
</cp:coreProperties>
</file>